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75"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F92C"/>
    <a:srgbClr val="EB2FF9"/>
    <a:srgbClr val="3D35E3"/>
    <a:srgbClr val="51BF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4C8AE-166C-8D3E-06F9-29CE57866B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F045584-E3EB-8DF1-3983-FB6A94D37C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4C884F-0618-7000-8A29-A4C417815BF4}"/>
              </a:ext>
            </a:extLst>
          </p:cNvPr>
          <p:cNvSpPr>
            <a:spLocks noGrp="1"/>
          </p:cNvSpPr>
          <p:nvPr>
            <p:ph type="dt" sz="half" idx="10"/>
          </p:nvPr>
        </p:nvSpPr>
        <p:spPr/>
        <p:txBody>
          <a:bodyPr/>
          <a:lstStyle/>
          <a:p>
            <a:fld id="{1EDEE8EF-7465-4718-8124-036932E26EFF}" type="datetimeFigureOut">
              <a:rPr lang="en-US" smtClean="0"/>
              <a:t>9/21/2024</a:t>
            </a:fld>
            <a:endParaRPr lang="en-US"/>
          </a:p>
        </p:txBody>
      </p:sp>
      <p:sp>
        <p:nvSpPr>
          <p:cNvPr id="5" name="Footer Placeholder 4">
            <a:extLst>
              <a:ext uri="{FF2B5EF4-FFF2-40B4-BE49-F238E27FC236}">
                <a16:creationId xmlns:a16="http://schemas.microsoft.com/office/drawing/2014/main" id="{685EEF2C-BC89-87FA-156C-EE35803F90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06E76C-DAAC-E85F-936C-78FC441B1B1C}"/>
              </a:ext>
            </a:extLst>
          </p:cNvPr>
          <p:cNvSpPr>
            <a:spLocks noGrp="1"/>
          </p:cNvSpPr>
          <p:nvPr>
            <p:ph type="sldNum" sz="quarter" idx="12"/>
          </p:nvPr>
        </p:nvSpPr>
        <p:spPr/>
        <p:txBody>
          <a:bodyPr/>
          <a:lstStyle/>
          <a:p>
            <a:fld id="{6683068D-23D3-4182-B0BB-48F6A91C0D3D}" type="slidenum">
              <a:rPr lang="en-US" smtClean="0"/>
              <a:t>‹#›</a:t>
            </a:fld>
            <a:endParaRPr lang="en-US"/>
          </a:p>
        </p:txBody>
      </p:sp>
    </p:spTree>
    <p:extLst>
      <p:ext uri="{BB962C8B-B14F-4D97-AF65-F5344CB8AC3E}">
        <p14:creationId xmlns:p14="http://schemas.microsoft.com/office/powerpoint/2010/main" val="3458727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5B605-3A5B-33FF-4A02-7D59727B4A0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B067F2F-344B-892C-EB44-246455938B8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4BC0D8-94F9-43B7-60E6-9540E133AC05}"/>
              </a:ext>
            </a:extLst>
          </p:cNvPr>
          <p:cNvSpPr>
            <a:spLocks noGrp="1"/>
          </p:cNvSpPr>
          <p:nvPr>
            <p:ph type="dt" sz="half" idx="10"/>
          </p:nvPr>
        </p:nvSpPr>
        <p:spPr/>
        <p:txBody>
          <a:bodyPr/>
          <a:lstStyle/>
          <a:p>
            <a:fld id="{1EDEE8EF-7465-4718-8124-036932E26EFF}" type="datetimeFigureOut">
              <a:rPr lang="en-US" smtClean="0"/>
              <a:t>9/21/2024</a:t>
            </a:fld>
            <a:endParaRPr lang="en-US"/>
          </a:p>
        </p:txBody>
      </p:sp>
      <p:sp>
        <p:nvSpPr>
          <p:cNvPr id="5" name="Footer Placeholder 4">
            <a:extLst>
              <a:ext uri="{FF2B5EF4-FFF2-40B4-BE49-F238E27FC236}">
                <a16:creationId xmlns:a16="http://schemas.microsoft.com/office/drawing/2014/main" id="{BB6B2D36-44F1-DB17-27A1-2A003064D8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6748FC-EEB9-D118-5785-B026120BB878}"/>
              </a:ext>
            </a:extLst>
          </p:cNvPr>
          <p:cNvSpPr>
            <a:spLocks noGrp="1"/>
          </p:cNvSpPr>
          <p:nvPr>
            <p:ph type="sldNum" sz="quarter" idx="12"/>
          </p:nvPr>
        </p:nvSpPr>
        <p:spPr/>
        <p:txBody>
          <a:bodyPr/>
          <a:lstStyle/>
          <a:p>
            <a:fld id="{6683068D-23D3-4182-B0BB-48F6A91C0D3D}" type="slidenum">
              <a:rPr lang="en-US" smtClean="0"/>
              <a:t>‹#›</a:t>
            </a:fld>
            <a:endParaRPr lang="en-US"/>
          </a:p>
        </p:txBody>
      </p:sp>
    </p:spTree>
    <p:extLst>
      <p:ext uri="{BB962C8B-B14F-4D97-AF65-F5344CB8AC3E}">
        <p14:creationId xmlns:p14="http://schemas.microsoft.com/office/powerpoint/2010/main" val="1533288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8AD734-720D-1228-F7F3-08129C6F4C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92BA555-51BC-551E-03BA-2C8DE2C5FB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E03107-D5B3-E6B7-0174-1BED6916941E}"/>
              </a:ext>
            </a:extLst>
          </p:cNvPr>
          <p:cNvSpPr>
            <a:spLocks noGrp="1"/>
          </p:cNvSpPr>
          <p:nvPr>
            <p:ph type="dt" sz="half" idx="10"/>
          </p:nvPr>
        </p:nvSpPr>
        <p:spPr/>
        <p:txBody>
          <a:bodyPr/>
          <a:lstStyle/>
          <a:p>
            <a:fld id="{1EDEE8EF-7465-4718-8124-036932E26EFF}" type="datetimeFigureOut">
              <a:rPr lang="en-US" smtClean="0"/>
              <a:t>9/21/2024</a:t>
            </a:fld>
            <a:endParaRPr lang="en-US"/>
          </a:p>
        </p:txBody>
      </p:sp>
      <p:sp>
        <p:nvSpPr>
          <p:cNvPr id="5" name="Footer Placeholder 4">
            <a:extLst>
              <a:ext uri="{FF2B5EF4-FFF2-40B4-BE49-F238E27FC236}">
                <a16:creationId xmlns:a16="http://schemas.microsoft.com/office/drawing/2014/main" id="{39B346E9-218D-F0A7-26CD-0F310C4E5D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1EE930-B456-727C-30C1-EB3800F1BBB2}"/>
              </a:ext>
            </a:extLst>
          </p:cNvPr>
          <p:cNvSpPr>
            <a:spLocks noGrp="1"/>
          </p:cNvSpPr>
          <p:nvPr>
            <p:ph type="sldNum" sz="quarter" idx="12"/>
          </p:nvPr>
        </p:nvSpPr>
        <p:spPr/>
        <p:txBody>
          <a:bodyPr/>
          <a:lstStyle/>
          <a:p>
            <a:fld id="{6683068D-23D3-4182-B0BB-48F6A91C0D3D}" type="slidenum">
              <a:rPr lang="en-US" smtClean="0"/>
              <a:t>‹#›</a:t>
            </a:fld>
            <a:endParaRPr lang="en-US"/>
          </a:p>
        </p:txBody>
      </p:sp>
    </p:spTree>
    <p:extLst>
      <p:ext uri="{BB962C8B-B14F-4D97-AF65-F5344CB8AC3E}">
        <p14:creationId xmlns:p14="http://schemas.microsoft.com/office/powerpoint/2010/main" val="2285297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91E34-027A-4A90-4DB4-6B80D11368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5CACA9-DD13-C015-E335-E977E0CDEE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DB99FC-6D6A-9538-F6A6-D61FFD6BFE66}"/>
              </a:ext>
            </a:extLst>
          </p:cNvPr>
          <p:cNvSpPr>
            <a:spLocks noGrp="1"/>
          </p:cNvSpPr>
          <p:nvPr>
            <p:ph type="dt" sz="half" idx="10"/>
          </p:nvPr>
        </p:nvSpPr>
        <p:spPr/>
        <p:txBody>
          <a:bodyPr/>
          <a:lstStyle/>
          <a:p>
            <a:fld id="{1EDEE8EF-7465-4718-8124-036932E26EFF}" type="datetimeFigureOut">
              <a:rPr lang="en-US" smtClean="0"/>
              <a:t>9/21/2024</a:t>
            </a:fld>
            <a:endParaRPr lang="en-US"/>
          </a:p>
        </p:txBody>
      </p:sp>
      <p:sp>
        <p:nvSpPr>
          <p:cNvPr id="5" name="Footer Placeholder 4">
            <a:extLst>
              <a:ext uri="{FF2B5EF4-FFF2-40B4-BE49-F238E27FC236}">
                <a16:creationId xmlns:a16="http://schemas.microsoft.com/office/drawing/2014/main" id="{462E3AF1-3DE4-266B-B91B-46F6A5B689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DA80CD-676D-0C60-439D-BB575E5939E3}"/>
              </a:ext>
            </a:extLst>
          </p:cNvPr>
          <p:cNvSpPr>
            <a:spLocks noGrp="1"/>
          </p:cNvSpPr>
          <p:nvPr>
            <p:ph type="sldNum" sz="quarter" idx="12"/>
          </p:nvPr>
        </p:nvSpPr>
        <p:spPr/>
        <p:txBody>
          <a:bodyPr/>
          <a:lstStyle/>
          <a:p>
            <a:fld id="{6683068D-23D3-4182-B0BB-48F6A91C0D3D}" type="slidenum">
              <a:rPr lang="en-US" smtClean="0"/>
              <a:t>‹#›</a:t>
            </a:fld>
            <a:endParaRPr lang="en-US"/>
          </a:p>
        </p:txBody>
      </p:sp>
    </p:spTree>
    <p:extLst>
      <p:ext uri="{BB962C8B-B14F-4D97-AF65-F5344CB8AC3E}">
        <p14:creationId xmlns:p14="http://schemas.microsoft.com/office/powerpoint/2010/main" val="2963998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8ACCD-8198-972E-E0F9-44F785AD18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FDECC89-5AA4-0112-DFA6-6BA60472BA8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1F4B46-D5D2-1DEB-8A87-7FF056260127}"/>
              </a:ext>
            </a:extLst>
          </p:cNvPr>
          <p:cNvSpPr>
            <a:spLocks noGrp="1"/>
          </p:cNvSpPr>
          <p:nvPr>
            <p:ph type="dt" sz="half" idx="10"/>
          </p:nvPr>
        </p:nvSpPr>
        <p:spPr/>
        <p:txBody>
          <a:bodyPr/>
          <a:lstStyle/>
          <a:p>
            <a:fld id="{1EDEE8EF-7465-4718-8124-036932E26EFF}" type="datetimeFigureOut">
              <a:rPr lang="en-US" smtClean="0"/>
              <a:t>9/21/2024</a:t>
            </a:fld>
            <a:endParaRPr lang="en-US"/>
          </a:p>
        </p:txBody>
      </p:sp>
      <p:sp>
        <p:nvSpPr>
          <p:cNvPr id="5" name="Footer Placeholder 4">
            <a:extLst>
              <a:ext uri="{FF2B5EF4-FFF2-40B4-BE49-F238E27FC236}">
                <a16:creationId xmlns:a16="http://schemas.microsoft.com/office/drawing/2014/main" id="{85C38932-61F5-5A06-97AB-A4869E2E6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4AA83E-EFC7-BC1F-8E0B-4180C150CD5E}"/>
              </a:ext>
            </a:extLst>
          </p:cNvPr>
          <p:cNvSpPr>
            <a:spLocks noGrp="1"/>
          </p:cNvSpPr>
          <p:nvPr>
            <p:ph type="sldNum" sz="quarter" idx="12"/>
          </p:nvPr>
        </p:nvSpPr>
        <p:spPr/>
        <p:txBody>
          <a:bodyPr/>
          <a:lstStyle/>
          <a:p>
            <a:fld id="{6683068D-23D3-4182-B0BB-48F6A91C0D3D}" type="slidenum">
              <a:rPr lang="en-US" smtClean="0"/>
              <a:t>‹#›</a:t>
            </a:fld>
            <a:endParaRPr lang="en-US"/>
          </a:p>
        </p:txBody>
      </p:sp>
    </p:spTree>
    <p:extLst>
      <p:ext uri="{BB962C8B-B14F-4D97-AF65-F5344CB8AC3E}">
        <p14:creationId xmlns:p14="http://schemas.microsoft.com/office/powerpoint/2010/main" val="29763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77FF-2055-40D5-7595-196A7FDBA9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B2343B-C969-3241-2C91-3387D42EB0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01B121B-9B3D-8359-1568-12E4BF1FB8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26D5E0-6DB0-9B6C-9737-A50EB8600275}"/>
              </a:ext>
            </a:extLst>
          </p:cNvPr>
          <p:cNvSpPr>
            <a:spLocks noGrp="1"/>
          </p:cNvSpPr>
          <p:nvPr>
            <p:ph type="dt" sz="half" idx="10"/>
          </p:nvPr>
        </p:nvSpPr>
        <p:spPr/>
        <p:txBody>
          <a:bodyPr/>
          <a:lstStyle/>
          <a:p>
            <a:fld id="{1EDEE8EF-7465-4718-8124-036932E26EFF}" type="datetimeFigureOut">
              <a:rPr lang="en-US" smtClean="0"/>
              <a:t>9/21/2024</a:t>
            </a:fld>
            <a:endParaRPr lang="en-US"/>
          </a:p>
        </p:txBody>
      </p:sp>
      <p:sp>
        <p:nvSpPr>
          <p:cNvPr id="6" name="Footer Placeholder 5">
            <a:extLst>
              <a:ext uri="{FF2B5EF4-FFF2-40B4-BE49-F238E27FC236}">
                <a16:creationId xmlns:a16="http://schemas.microsoft.com/office/drawing/2014/main" id="{A21159B9-F8D8-906D-83CA-3036D58AC5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6AFB00-CAB7-A68A-9E09-E111662B397F}"/>
              </a:ext>
            </a:extLst>
          </p:cNvPr>
          <p:cNvSpPr>
            <a:spLocks noGrp="1"/>
          </p:cNvSpPr>
          <p:nvPr>
            <p:ph type="sldNum" sz="quarter" idx="12"/>
          </p:nvPr>
        </p:nvSpPr>
        <p:spPr/>
        <p:txBody>
          <a:bodyPr/>
          <a:lstStyle/>
          <a:p>
            <a:fld id="{6683068D-23D3-4182-B0BB-48F6A91C0D3D}" type="slidenum">
              <a:rPr lang="en-US" smtClean="0"/>
              <a:t>‹#›</a:t>
            </a:fld>
            <a:endParaRPr lang="en-US"/>
          </a:p>
        </p:txBody>
      </p:sp>
    </p:spTree>
    <p:extLst>
      <p:ext uri="{BB962C8B-B14F-4D97-AF65-F5344CB8AC3E}">
        <p14:creationId xmlns:p14="http://schemas.microsoft.com/office/powerpoint/2010/main" val="1380269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98B4B-7942-F8E5-9FC7-BB9A4E92C9F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B2C9F22-92B8-1B36-9101-EDB2AD2058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EBF4D9C-1A85-4367-3FAA-397EA24144C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5C9F8C-48CA-3BF5-79A3-0F3ADEC848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E4F0B6-DF19-BE44-2717-AB9589733A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83A177-3DB8-A05C-2510-677597390E25}"/>
              </a:ext>
            </a:extLst>
          </p:cNvPr>
          <p:cNvSpPr>
            <a:spLocks noGrp="1"/>
          </p:cNvSpPr>
          <p:nvPr>
            <p:ph type="dt" sz="half" idx="10"/>
          </p:nvPr>
        </p:nvSpPr>
        <p:spPr/>
        <p:txBody>
          <a:bodyPr/>
          <a:lstStyle/>
          <a:p>
            <a:fld id="{1EDEE8EF-7465-4718-8124-036932E26EFF}" type="datetimeFigureOut">
              <a:rPr lang="en-US" smtClean="0"/>
              <a:t>9/21/2024</a:t>
            </a:fld>
            <a:endParaRPr lang="en-US"/>
          </a:p>
        </p:txBody>
      </p:sp>
      <p:sp>
        <p:nvSpPr>
          <p:cNvPr id="8" name="Footer Placeholder 7">
            <a:extLst>
              <a:ext uri="{FF2B5EF4-FFF2-40B4-BE49-F238E27FC236}">
                <a16:creationId xmlns:a16="http://schemas.microsoft.com/office/drawing/2014/main" id="{8BFB146F-86C5-9DFC-494F-2199B825DD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D4A3313-21EA-AE29-19B7-C59A63A0F79A}"/>
              </a:ext>
            </a:extLst>
          </p:cNvPr>
          <p:cNvSpPr>
            <a:spLocks noGrp="1"/>
          </p:cNvSpPr>
          <p:nvPr>
            <p:ph type="sldNum" sz="quarter" idx="12"/>
          </p:nvPr>
        </p:nvSpPr>
        <p:spPr/>
        <p:txBody>
          <a:bodyPr/>
          <a:lstStyle/>
          <a:p>
            <a:fld id="{6683068D-23D3-4182-B0BB-48F6A91C0D3D}" type="slidenum">
              <a:rPr lang="en-US" smtClean="0"/>
              <a:t>‹#›</a:t>
            </a:fld>
            <a:endParaRPr lang="en-US"/>
          </a:p>
        </p:txBody>
      </p:sp>
    </p:spTree>
    <p:extLst>
      <p:ext uri="{BB962C8B-B14F-4D97-AF65-F5344CB8AC3E}">
        <p14:creationId xmlns:p14="http://schemas.microsoft.com/office/powerpoint/2010/main" val="2801156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F08D-FBEC-355D-DD63-3AB2B575A6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216C87E-A4EF-0D55-FC07-FE580EB3F2A7}"/>
              </a:ext>
            </a:extLst>
          </p:cNvPr>
          <p:cNvSpPr>
            <a:spLocks noGrp="1"/>
          </p:cNvSpPr>
          <p:nvPr>
            <p:ph type="dt" sz="half" idx="10"/>
          </p:nvPr>
        </p:nvSpPr>
        <p:spPr/>
        <p:txBody>
          <a:bodyPr/>
          <a:lstStyle/>
          <a:p>
            <a:fld id="{1EDEE8EF-7465-4718-8124-036932E26EFF}" type="datetimeFigureOut">
              <a:rPr lang="en-US" smtClean="0"/>
              <a:t>9/21/2024</a:t>
            </a:fld>
            <a:endParaRPr lang="en-US"/>
          </a:p>
        </p:txBody>
      </p:sp>
      <p:sp>
        <p:nvSpPr>
          <p:cNvPr id="4" name="Footer Placeholder 3">
            <a:extLst>
              <a:ext uri="{FF2B5EF4-FFF2-40B4-BE49-F238E27FC236}">
                <a16:creationId xmlns:a16="http://schemas.microsoft.com/office/drawing/2014/main" id="{414C63D6-B4E0-51AC-A300-D4F85FA6E64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D98822-CAD3-2D9B-107F-937E187AB504}"/>
              </a:ext>
            </a:extLst>
          </p:cNvPr>
          <p:cNvSpPr>
            <a:spLocks noGrp="1"/>
          </p:cNvSpPr>
          <p:nvPr>
            <p:ph type="sldNum" sz="quarter" idx="12"/>
          </p:nvPr>
        </p:nvSpPr>
        <p:spPr/>
        <p:txBody>
          <a:bodyPr/>
          <a:lstStyle/>
          <a:p>
            <a:fld id="{6683068D-23D3-4182-B0BB-48F6A91C0D3D}" type="slidenum">
              <a:rPr lang="en-US" smtClean="0"/>
              <a:t>‹#›</a:t>
            </a:fld>
            <a:endParaRPr lang="en-US"/>
          </a:p>
        </p:txBody>
      </p:sp>
    </p:spTree>
    <p:extLst>
      <p:ext uri="{BB962C8B-B14F-4D97-AF65-F5344CB8AC3E}">
        <p14:creationId xmlns:p14="http://schemas.microsoft.com/office/powerpoint/2010/main" val="2736214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A3067C-0A15-90E9-1814-22C79162612A}"/>
              </a:ext>
            </a:extLst>
          </p:cNvPr>
          <p:cNvSpPr>
            <a:spLocks noGrp="1"/>
          </p:cNvSpPr>
          <p:nvPr>
            <p:ph type="dt" sz="half" idx="10"/>
          </p:nvPr>
        </p:nvSpPr>
        <p:spPr/>
        <p:txBody>
          <a:bodyPr/>
          <a:lstStyle/>
          <a:p>
            <a:fld id="{1EDEE8EF-7465-4718-8124-036932E26EFF}" type="datetimeFigureOut">
              <a:rPr lang="en-US" smtClean="0"/>
              <a:t>9/21/2024</a:t>
            </a:fld>
            <a:endParaRPr lang="en-US"/>
          </a:p>
        </p:txBody>
      </p:sp>
      <p:sp>
        <p:nvSpPr>
          <p:cNvPr id="3" name="Footer Placeholder 2">
            <a:extLst>
              <a:ext uri="{FF2B5EF4-FFF2-40B4-BE49-F238E27FC236}">
                <a16:creationId xmlns:a16="http://schemas.microsoft.com/office/drawing/2014/main" id="{EE7DFD21-FC94-806A-6529-F4FB66A605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50648BD-0AB7-E9C9-0CC1-F5F1FE4A0677}"/>
              </a:ext>
            </a:extLst>
          </p:cNvPr>
          <p:cNvSpPr>
            <a:spLocks noGrp="1"/>
          </p:cNvSpPr>
          <p:nvPr>
            <p:ph type="sldNum" sz="quarter" idx="12"/>
          </p:nvPr>
        </p:nvSpPr>
        <p:spPr/>
        <p:txBody>
          <a:bodyPr/>
          <a:lstStyle/>
          <a:p>
            <a:fld id="{6683068D-23D3-4182-B0BB-48F6A91C0D3D}" type="slidenum">
              <a:rPr lang="en-US" smtClean="0"/>
              <a:t>‹#›</a:t>
            </a:fld>
            <a:endParaRPr lang="en-US"/>
          </a:p>
        </p:txBody>
      </p:sp>
    </p:spTree>
    <p:extLst>
      <p:ext uri="{BB962C8B-B14F-4D97-AF65-F5344CB8AC3E}">
        <p14:creationId xmlns:p14="http://schemas.microsoft.com/office/powerpoint/2010/main" val="1504993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E7C55-70C5-3675-1669-2D4567A029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AA0996-5504-BF0E-3B98-571A8F4C83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0088B9-5B68-9181-8BFF-BBC6E8065F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2E89EC-AB6B-6C0E-D1F8-AF43BCF6244A}"/>
              </a:ext>
            </a:extLst>
          </p:cNvPr>
          <p:cNvSpPr>
            <a:spLocks noGrp="1"/>
          </p:cNvSpPr>
          <p:nvPr>
            <p:ph type="dt" sz="half" idx="10"/>
          </p:nvPr>
        </p:nvSpPr>
        <p:spPr/>
        <p:txBody>
          <a:bodyPr/>
          <a:lstStyle/>
          <a:p>
            <a:fld id="{1EDEE8EF-7465-4718-8124-036932E26EFF}" type="datetimeFigureOut">
              <a:rPr lang="en-US" smtClean="0"/>
              <a:t>9/21/2024</a:t>
            </a:fld>
            <a:endParaRPr lang="en-US"/>
          </a:p>
        </p:txBody>
      </p:sp>
      <p:sp>
        <p:nvSpPr>
          <p:cNvPr id="6" name="Footer Placeholder 5">
            <a:extLst>
              <a:ext uri="{FF2B5EF4-FFF2-40B4-BE49-F238E27FC236}">
                <a16:creationId xmlns:a16="http://schemas.microsoft.com/office/drawing/2014/main" id="{660AD8B2-F161-9162-06F1-5A4FD9E76F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3938F6-036E-19A8-85DB-D1901524BCDA}"/>
              </a:ext>
            </a:extLst>
          </p:cNvPr>
          <p:cNvSpPr>
            <a:spLocks noGrp="1"/>
          </p:cNvSpPr>
          <p:nvPr>
            <p:ph type="sldNum" sz="quarter" idx="12"/>
          </p:nvPr>
        </p:nvSpPr>
        <p:spPr/>
        <p:txBody>
          <a:bodyPr/>
          <a:lstStyle/>
          <a:p>
            <a:fld id="{6683068D-23D3-4182-B0BB-48F6A91C0D3D}" type="slidenum">
              <a:rPr lang="en-US" smtClean="0"/>
              <a:t>‹#›</a:t>
            </a:fld>
            <a:endParaRPr lang="en-US"/>
          </a:p>
        </p:txBody>
      </p:sp>
    </p:spTree>
    <p:extLst>
      <p:ext uri="{BB962C8B-B14F-4D97-AF65-F5344CB8AC3E}">
        <p14:creationId xmlns:p14="http://schemas.microsoft.com/office/powerpoint/2010/main" val="2738899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81619-C5BD-0325-F552-85F4082288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F3BC17-0171-8803-A17F-FC6CEC442E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14F72C1-D2ED-2675-52CA-759DEE2296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B5C49E-B0ED-A0AA-FA8A-A062B6C7754F}"/>
              </a:ext>
            </a:extLst>
          </p:cNvPr>
          <p:cNvSpPr>
            <a:spLocks noGrp="1"/>
          </p:cNvSpPr>
          <p:nvPr>
            <p:ph type="dt" sz="half" idx="10"/>
          </p:nvPr>
        </p:nvSpPr>
        <p:spPr/>
        <p:txBody>
          <a:bodyPr/>
          <a:lstStyle/>
          <a:p>
            <a:fld id="{1EDEE8EF-7465-4718-8124-036932E26EFF}" type="datetimeFigureOut">
              <a:rPr lang="en-US" smtClean="0"/>
              <a:t>9/21/2024</a:t>
            </a:fld>
            <a:endParaRPr lang="en-US"/>
          </a:p>
        </p:txBody>
      </p:sp>
      <p:sp>
        <p:nvSpPr>
          <p:cNvPr id="6" name="Footer Placeholder 5">
            <a:extLst>
              <a:ext uri="{FF2B5EF4-FFF2-40B4-BE49-F238E27FC236}">
                <a16:creationId xmlns:a16="http://schemas.microsoft.com/office/drawing/2014/main" id="{05484587-9913-206C-1F63-85F04E9D79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1A967E-C1D6-1CA9-C50B-B3BB544D02CA}"/>
              </a:ext>
            </a:extLst>
          </p:cNvPr>
          <p:cNvSpPr>
            <a:spLocks noGrp="1"/>
          </p:cNvSpPr>
          <p:nvPr>
            <p:ph type="sldNum" sz="quarter" idx="12"/>
          </p:nvPr>
        </p:nvSpPr>
        <p:spPr/>
        <p:txBody>
          <a:bodyPr/>
          <a:lstStyle/>
          <a:p>
            <a:fld id="{6683068D-23D3-4182-B0BB-48F6A91C0D3D}" type="slidenum">
              <a:rPr lang="en-US" smtClean="0"/>
              <a:t>‹#›</a:t>
            </a:fld>
            <a:endParaRPr lang="en-US"/>
          </a:p>
        </p:txBody>
      </p:sp>
    </p:spTree>
    <p:extLst>
      <p:ext uri="{BB962C8B-B14F-4D97-AF65-F5344CB8AC3E}">
        <p14:creationId xmlns:p14="http://schemas.microsoft.com/office/powerpoint/2010/main" val="2323943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B84D89-16CB-2FE5-5B30-1ECA32DA2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E2DEE6B-20B0-B443-57C7-904DC5F0CD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A331D6-E469-EA23-2CA2-CC1FF80078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EDEE8EF-7465-4718-8124-036932E26EFF}" type="datetimeFigureOut">
              <a:rPr lang="en-US" smtClean="0"/>
              <a:t>9/21/2024</a:t>
            </a:fld>
            <a:endParaRPr lang="en-US"/>
          </a:p>
        </p:txBody>
      </p:sp>
      <p:sp>
        <p:nvSpPr>
          <p:cNvPr id="5" name="Footer Placeholder 4">
            <a:extLst>
              <a:ext uri="{FF2B5EF4-FFF2-40B4-BE49-F238E27FC236}">
                <a16:creationId xmlns:a16="http://schemas.microsoft.com/office/drawing/2014/main" id="{19BDF944-A5A2-B60E-7CB4-B8F9CF53DC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C6C627A-4A02-BA87-16D5-9A9CA504E4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683068D-23D3-4182-B0BB-48F6A91C0D3D}" type="slidenum">
              <a:rPr lang="en-US" smtClean="0"/>
              <a:t>‹#›</a:t>
            </a:fld>
            <a:endParaRPr lang="en-US"/>
          </a:p>
        </p:txBody>
      </p:sp>
    </p:spTree>
    <p:extLst>
      <p:ext uri="{BB962C8B-B14F-4D97-AF65-F5344CB8AC3E}">
        <p14:creationId xmlns:p14="http://schemas.microsoft.com/office/powerpoint/2010/main" val="17924413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2000" b="-12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6B2ED16-4256-F7F9-CC2A-D1E807092F54}"/>
              </a:ext>
            </a:extLst>
          </p:cNvPr>
          <p:cNvSpPr txBox="1"/>
          <p:nvPr/>
        </p:nvSpPr>
        <p:spPr>
          <a:xfrm>
            <a:off x="4028440" y="365760"/>
            <a:ext cx="5247640" cy="523220"/>
          </a:xfrm>
          <a:prstGeom prst="rect">
            <a:avLst/>
          </a:prstGeom>
          <a:noFill/>
        </p:spPr>
        <p:txBody>
          <a:bodyPr wrap="square" rtlCol="0">
            <a:spAutoFit/>
          </a:bodyPr>
          <a:lstStyle/>
          <a:p>
            <a:r>
              <a:rPr lang="en-US" sz="2800" b="1" i="1" dirty="0"/>
              <a:t>Election Analysis by using SQL </a:t>
            </a:r>
          </a:p>
        </p:txBody>
      </p:sp>
    </p:spTree>
    <p:extLst>
      <p:ext uri="{BB962C8B-B14F-4D97-AF65-F5344CB8AC3E}">
        <p14:creationId xmlns:p14="http://schemas.microsoft.com/office/powerpoint/2010/main" val="12894594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8000" b="-38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51BABB-1DA3-8287-870D-EB027290610F}"/>
              </a:ext>
            </a:extLst>
          </p:cNvPr>
          <p:cNvSpPr txBox="1"/>
          <p:nvPr/>
        </p:nvSpPr>
        <p:spPr>
          <a:xfrm>
            <a:off x="362620" y="0"/>
            <a:ext cx="6859274" cy="707886"/>
          </a:xfrm>
          <a:prstGeom prst="rect">
            <a:avLst/>
          </a:prstGeom>
          <a:noFill/>
        </p:spPr>
        <p:txBody>
          <a:bodyPr wrap="square" rtlCol="0">
            <a:spAutoFit/>
          </a:bodyPr>
          <a:lstStyle/>
          <a:p>
            <a:r>
              <a:rPr lang="en-US" sz="2000" b="1" i="1" dirty="0"/>
              <a:t>⇨ </a:t>
            </a:r>
            <a:r>
              <a:rPr lang="en-US" sz="2000" b="1" i="1" dirty="0">
                <a:latin typeface="Consolas" panose="020B0609020204030204" pitchFamily="49" charset="0"/>
              </a:rPr>
              <a:t>Which party alliance (NDA, I.N.D.I.A, or OTHER) won the most seats across all states?</a:t>
            </a:r>
          </a:p>
        </p:txBody>
      </p:sp>
      <p:sp>
        <p:nvSpPr>
          <p:cNvPr id="4" name="TextBox 3">
            <a:extLst>
              <a:ext uri="{FF2B5EF4-FFF2-40B4-BE49-F238E27FC236}">
                <a16:creationId xmlns:a16="http://schemas.microsoft.com/office/drawing/2014/main" id="{7C1FD6B6-7A99-C3A1-143E-BE1A12C04CB9}"/>
              </a:ext>
            </a:extLst>
          </p:cNvPr>
          <p:cNvSpPr txBox="1"/>
          <p:nvPr/>
        </p:nvSpPr>
        <p:spPr>
          <a:xfrm>
            <a:off x="7154944" y="15388"/>
            <a:ext cx="5062194" cy="646331"/>
          </a:xfrm>
          <a:prstGeom prst="rect">
            <a:avLst/>
          </a:prstGeom>
          <a:noFill/>
        </p:spPr>
        <p:txBody>
          <a:bodyPr wrap="square" rtlCol="0">
            <a:spAutoFit/>
          </a:bodyPr>
          <a:lstStyle/>
          <a:p>
            <a:r>
              <a:rPr lang="en-US" b="1" i="1" dirty="0">
                <a:solidFill>
                  <a:srgbClr val="FF0000"/>
                </a:solidFill>
              </a:rPr>
              <a:t>Democracy is not just the right to vote, it is the right to live in dignity                     </a:t>
            </a:r>
            <a:r>
              <a:rPr lang="en-US" sz="1800" b="1" i="1" dirty="0"/>
              <a:t>⇨ </a:t>
            </a:r>
            <a:r>
              <a:rPr lang="en-US" b="1" i="1" dirty="0"/>
              <a:t>Naomi Klein</a:t>
            </a:r>
          </a:p>
        </p:txBody>
      </p:sp>
      <p:pic>
        <p:nvPicPr>
          <p:cNvPr id="6" name="Picture 5" descr="A close up of words&#10;&#10;Description automatically generated">
            <a:extLst>
              <a:ext uri="{FF2B5EF4-FFF2-40B4-BE49-F238E27FC236}">
                <a16:creationId xmlns:a16="http://schemas.microsoft.com/office/drawing/2014/main" id="{1FA7A005-575B-12CB-8EBC-45287DAC5E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055" y="1123122"/>
            <a:ext cx="7241789" cy="2124903"/>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926E1E1E-ADAF-133A-752B-E556DE64DE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2844" y="3355484"/>
            <a:ext cx="3946513" cy="2373492"/>
          </a:xfrm>
          <a:prstGeom prst="rect">
            <a:avLst/>
          </a:prstGeom>
        </p:spPr>
      </p:pic>
    </p:spTree>
    <p:extLst>
      <p:ext uri="{BB962C8B-B14F-4D97-AF65-F5344CB8AC3E}">
        <p14:creationId xmlns:p14="http://schemas.microsoft.com/office/powerpoint/2010/main" val="4252514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9000" b="-2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F7BF5E-F38D-B79C-CD6F-F3BBC6055F28}"/>
              </a:ext>
            </a:extLst>
          </p:cNvPr>
          <p:cNvSpPr txBox="1"/>
          <p:nvPr/>
        </p:nvSpPr>
        <p:spPr>
          <a:xfrm>
            <a:off x="0" y="0"/>
            <a:ext cx="7154944" cy="1631216"/>
          </a:xfrm>
          <a:prstGeom prst="rect">
            <a:avLst/>
          </a:prstGeom>
          <a:noFill/>
        </p:spPr>
        <p:txBody>
          <a:bodyPr wrap="square" rtlCol="0">
            <a:spAutoFit/>
          </a:bodyPr>
          <a:lstStyle/>
          <a:p>
            <a:r>
              <a:rPr lang="en-US" sz="2000" b="1" i="1" dirty="0">
                <a:solidFill>
                  <a:srgbClr val="FFC000"/>
                </a:solidFill>
              </a:rPr>
              <a:t>⇨</a:t>
            </a:r>
            <a:r>
              <a:rPr lang="en-US" sz="2000" b="1" i="1" dirty="0"/>
              <a:t> </a:t>
            </a:r>
            <a:r>
              <a:rPr lang="en-US" sz="2000" b="1" i="1" dirty="0">
                <a:solidFill>
                  <a:srgbClr val="FFC000"/>
                </a:solidFill>
                <a:latin typeface="Consolas" panose="020B0609020204030204" pitchFamily="49" charset="0"/>
              </a:rPr>
              <a:t>Find out the winning candidate's name, their party name, total votes, Party Alliance and the margin of victory for a specific state and constituency?</a:t>
            </a:r>
          </a:p>
          <a:p>
            <a:endParaRPr lang="en-US" sz="2000" b="1" i="1" dirty="0">
              <a:latin typeface="Consolas" panose="020B0609020204030204" pitchFamily="49" charset="0"/>
            </a:endParaRPr>
          </a:p>
        </p:txBody>
      </p:sp>
      <p:sp>
        <p:nvSpPr>
          <p:cNvPr id="4" name="TextBox 3">
            <a:extLst>
              <a:ext uri="{FF2B5EF4-FFF2-40B4-BE49-F238E27FC236}">
                <a16:creationId xmlns:a16="http://schemas.microsoft.com/office/drawing/2014/main" id="{3B54851C-7883-ADD1-F0D9-28BAD6CCBC58}"/>
              </a:ext>
            </a:extLst>
          </p:cNvPr>
          <p:cNvSpPr txBox="1"/>
          <p:nvPr/>
        </p:nvSpPr>
        <p:spPr>
          <a:xfrm>
            <a:off x="7154944" y="15388"/>
            <a:ext cx="5062194" cy="923330"/>
          </a:xfrm>
          <a:prstGeom prst="rect">
            <a:avLst/>
          </a:prstGeom>
          <a:noFill/>
        </p:spPr>
        <p:txBody>
          <a:bodyPr wrap="square" rtlCol="0">
            <a:spAutoFit/>
          </a:bodyPr>
          <a:lstStyle/>
          <a:p>
            <a:r>
              <a:rPr lang="en-US" b="1" i="1" dirty="0">
                <a:solidFill>
                  <a:srgbClr val="FFFF00"/>
                </a:solidFill>
              </a:rPr>
              <a:t>Voting is the foundational act that breathes life into the principle of the consent of the governed                                        </a:t>
            </a:r>
            <a:r>
              <a:rPr lang="en-US" sz="1800" b="1" i="1" dirty="0">
                <a:solidFill>
                  <a:srgbClr val="FF0000"/>
                </a:solidFill>
              </a:rPr>
              <a:t>⇨ </a:t>
            </a:r>
            <a:r>
              <a:rPr lang="en-US" b="1" i="1" dirty="0" err="1">
                <a:solidFill>
                  <a:srgbClr val="FF0000"/>
                </a:solidFill>
              </a:rPr>
              <a:t>DeForest</a:t>
            </a:r>
            <a:r>
              <a:rPr lang="en-US" b="1" i="1" dirty="0">
                <a:solidFill>
                  <a:srgbClr val="FF0000"/>
                </a:solidFill>
              </a:rPr>
              <a:t> Soaries</a:t>
            </a:r>
          </a:p>
        </p:txBody>
      </p:sp>
      <p:pic>
        <p:nvPicPr>
          <p:cNvPr id="6" name="Picture 5" descr="A computer screen shot of a computer code&#10;&#10;Description automatically generated">
            <a:extLst>
              <a:ext uri="{FF2B5EF4-FFF2-40B4-BE49-F238E27FC236}">
                <a16:creationId xmlns:a16="http://schemas.microsoft.com/office/drawing/2014/main" id="{C28C294F-1C3B-3543-DF74-D0696AF22B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02" y="1306286"/>
            <a:ext cx="11983641" cy="3808639"/>
          </a:xfrm>
          <a:prstGeom prst="rect">
            <a:avLst/>
          </a:prstGeom>
        </p:spPr>
      </p:pic>
      <p:pic>
        <p:nvPicPr>
          <p:cNvPr id="8" name="Picture 7">
            <a:extLst>
              <a:ext uri="{FF2B5EF4-FFF2-40B4-BE49-F238E27FC236}">
                <a16:creationId xmlns:a16="http://schemas.microsoft.com/office/drawing/2014/main" id="{0DDA4D4F-320A-021A-0AD7-378EDBDD5D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719" y="5394807"/>
            <a:ext cx="11983642" cy="1072667"/>
          </a:xfrm>
          <a:prstGeom prst="rect">
            <a:avLst/>
          </a:prstGeom>
        </p:spPr>
      </p:pic>
    </p:spTree>
    <p:extLst>
      <p:ext uri="{BB962C8B-B14F-4D97-AF65-F5344CB8AC3E}">
        <p14:creationId xmlns:p14="http://schemas.microsoft.com/office/powerpoint/2010/main" val="1561212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E5BF3F-32C9-F636-B0AD-6AB8C632EB52}"/>
              </a:ext>
            </a:extLst>
          </p:cNvPr>
          <p:cNvSpPr txBox="1"/>
          <p:nvPr/>
        </p:nvSpPr>
        <p:spPr>
          <a:xfrm>
            <a:off x="0" y="-9331"/>
            <a:ext cx="7165910" cy="1323439"/>
          </a:xfrm>
          <a:prstGeom prst="rect">
            <a:avLst/>
          </a:prstGeom>
          <a:noFill/>
        </p:spPr>
        <p:txBody>
          <a:bodyPr wrap="square" rtlCol="0">
            <a:spAutoFit/>
          </a:bodyPr>
          <a:lstStyle/>
          <a:p>
            <a:r>
              <a:rPr lang="en-US" sz="2000" b="1" i="1" dirty="0">
                <a:solidFill>
                  <a:schemeClr val="tx2">
                    <a:lumMod val="25000"/>
                    <a:lumOff val="75000"/>
                  </a:schemeClr>
                </a:solidFill>
              </a:rPr>
              <a:t>⇨ </a:t>
            </a:r>
            <a:r>
              <a:rPr lang="en-US" sz="2000" b="1" i="1" dirty="0">
                <a:solidFill>
                  <a:schemeClr val="tx2">
                    <a:lumMod val="25000"/>
                    <a:lumOff val="75000"/>
                  </a:schemeClr>
                </a:solidFill>
                <a:latin typeface="Consolas" panose="020B0609020204030204" pitchFamily="49" charset="0"/>
              </a:rPr>
              <a:t>What is the distribution of EVM votes versus postal votes for candidates in a specific constituency?</a:t>
            </a:r>
          </a:p>
          <a:p>
            <a:endParaRPr lang="en-US" sz="2000" b="1" i="1" dirty="0">
              <a:latin typeface="Consolas" panose="020B0609020204030204" pitchFamily="49" charset="0"/>
            </a:endParaRPr>
          </a:p>
        </p:txBody>
      </p:sp>
      <p:sp>
        <p:nvSpPr>
          <p:cNvPr id="3" name="TextBox 2">
            <a:extLst>
              <a:ext uri="{FF2B5EF4-FFF2-40B4-BE49-F238E27FC236}">
                <a16:creationId xmlns:a16="http://schemas.microsoft.com/office/drawing/2014/main" id="{D2F4F805-E89D-C6B5-C368-6A7AC07DD132}"/>
              </a:ext>
            </a:extLst>
          </p:cNvPr>
          <p:cNvSpPr txBox="1"/>
          <p:nvPr/>
        </p:nvSpPr>
        <p:spPr>
          <a:xfrm>
            <a:off x="7081736" y="15388"/>
            <a:ext cx="5135402" cy="646331"/>
          </a:xfrm>
          <a:prstGeom prst="rect">
            <a:avLst/>
          </a:prstGeom>
          <a:noFill/>
        </p:spPr>
        <p:txBody>
          <a:bodyPr wrap="square" rtlCol="0">
            <a:spAutoFit/>
          </a:bodyPr>
          <a:lstStyle/>
          <a:p>
            <a:r>
              <a:rPr lang="en-US" b="1" i="1" dirty="0">
                <a:solidFill>
                  <a:srgbClr val="FF0000"/>
                </a:solidFill>
              </a:rPr>
              <a:t>Someone struggled for your right to vote. Use it </a:t>
            </a:r>
          </a:p>
          <a:p>
            <a:r>
              <a:rPr lang="en-US" b="1" i="1" dirty="0">
                <a:solidFill>
                  <a:srgbClr val="FF0000"/>
                </a:solidFill>
              </a:rPr>
              <a:t>                                                              </a:t>
            </a:r>
            <a:r>
              <a:rPr lang="en-US" sz="1800" b="1" i="1" dirty="0">
                <a:solidFill>
                  <a:srgbClr val="FFFF00"/>
                </a:solidFill>
              </a:rPr>
              <a:t>⇨ </a:t>
            </a:r>
            <a:r>
              <a:rPr lang="en-US" b="1" i="1" dirty="0">
                <a:solidFill>
                  <a:srgbClr val="FFFF00"/>
                </a:solidFill>
              </a:rPr>
              <a:t>Susan B. Anthony</a:t>
            </a:r>
          </a:p>
        </p:txBody>
      </p:sp>
      <p:pic>
        <p:nvPicPr>
          <p:cNvPr id="5" name="Picture 4" descr="A close up of a computer screen&#10;&#10;Description automatically generated">
            <a:extLst>
              <a:ext uri="{FF2B5EF4-FFF2-40B4-BE49-F238E27FC236}">
                <a16:creationId xmlns:a16="http://schemas.microsoft.com/office/drawing/2014/main" id="{885B4FAA-7F54-B5E2-DC2C-CB5576E97E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6082" y="670853"/>
            <a:ext cx="10110297" cy="2143944"/>
          </a:xfrm>
          <a:prstGeom prst="rect">
            <a:avLst/>
          </a:prstGeom>
        </p:spPr>
      </p:pic>
      <p:pic>
        <p:nvPicPr>
          <p:cNvPr id="7" name="Picture 6" descr="A screenshot of a table&#10;&#10;Description automatically generated">
            <a:extLst>
              <a:ext uri="{FF2B5EF4-FFF2-40B4-BE49-F238E27FC236}">
                <a16:creationId xmlns:a16="http://schemas.microsoft.com/office/drawing/2014/main" id="{C76F699B-E0F5-8EF0-0025-5D140AA18D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473" y="2843372"/>
            <a:ext cx="11383347" cy="4014628"/>
          </a:xfrm>
          <a:prstGeom prst="rect">
            <a:avLst/>
          </a:prstGeom>
        </p:spPr>
      </p:pic>
    </p:spTree>
    <p:extLst>
      <p:ext uri="{BB962C8B-B14F-4D97-AF65-F5344CB8AC3E}">
        <p14:creationId xmlns:p14="http://schemas.microsoft.com/office/powerpoint/2010/main" val="1802915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5B0D2C-093F-247F-EF3D-83CE85FE4491}"/>
              </a:ext>
            </a:extLst>
          </p:cNvPr>
          <p:cNvSpPr txBox="1"/>
          <p:nvPr/>
        </p:nvSpPr>
        <p:spPr>
          <a:xfrm>
            <a:off x="-1" y="0"/>
            <a:ext cx="7324627" cy="1323439"/>
          </a:xfrm>
          <a:prstGeom prst="rect">
            <a:avLst/>
          </a:prstGeom>
          <a:noFill/>
        </p:spPr>
        <p:txBody>
          <a:bodyPr wrap="square" rtlCol="0">
            <a:spAutoFit/>
          </a:bodyPr>
          <a:lstStyle/>
          <a:p>
            <a:r>
              <a:rPr lang="en-US" sz="2000" b="1" i="1" dirty="0">
                <a:solidFill>
                  <a:srgbClr val="51BFE1"/>
                </a:solidFill>
              </a:rPr>
              <a:t>⇨ </a:t>
            </a:r>
            <a:r>
              <a:rPr lang="en-US" sz="2000" b="1" i="1" dirty="0">
                <a:solidFill>
                  <a:srgbClr val="51BFE1"/>
                </a:solidFill>
                <a:latin typeface="Consolas" panose="020B0609020204030204" pitchFamily="49" charset="0"/>
              </a:rPr>
              <a:t>Which parties won the most seats in Andhra Pradesh State, and how many seats did each party win?</a:t>
            </a:r>
          </a:p>
          <a:p>
            <a:endParaRPr lang="en-US" sz="2000" b="1" i="1" dirty="0">
              <a:latin typeface="Consolas" panose="020B0609020204030204" pitchFamily="49" charset="0"/>
            </a:endParaRPr>
          </a:p>
        </p:txBody>
      </p:sp>
      <p:sp>
        <p:nvSpPr>
          <p:cNvPr id="3" name="TextBox 2">
            <a:extLst>
              <a:ext uri="{FF2B5EF4-FFF2-40B4-BE49-F238E27FC236}">
                <a16:creationId xmlns:a16="http://schemas.microsoft.com/office/drawing/2014/main" id="{704BB1D7-F017-3C58-CCB6-AE5BF25DDCD4}"/>
              </a:ext>
            </a:extLst>
          </p:cNvPr>
          <p:cNvSpPr txBox="1"/>
          <p:nvPr/>
        </p:nvSpPr>
        <p:spPr>
          <a:xfrm>
            <a:off x="7324626" y="15388"/>
            <a:ext cx="4892511" cy="646331"/>
          </a:xfrm>
          <a:prstGeom prst="rect">
            <a:avLst/>
          </a:prstGeom>
          <a:noFill/>
        </p:spPr>
        <p:txBody>
          <a:bodyPr wrap="square" rtlCol="0">
            <a:spAutoFit/>
          </a:bodyPr>
          <a:lstStyle/>
          <a:p>
            <a:r>
              <a:rPr lang="en-US" b="1" i="1" dirty="0">
                <a:solidFill>
                  <a:srgbClr val="FFFF00"/>
                </a:solidFill>
              </a:rPr>
              <a:t>The vote is the most powerful nonviolent tool we have                                                      </a:t>
            </a:r>
            <a:r>
              <a:rPr lang="en-US" sz="1800" b="1" i="1" dirty="0">
                <a:solidFill>
                  <a:schemeClr val="accent6">
                    <a:lumMod val="20000"/>
                    <a:lumOff val="80000"/>
                  </a:schemeClr>
                </a:solidFill>
              </a:rPr>
              <a:t>⇨ </a:t>
            </a:r>
            <a:r>
              <a:rPr lang="en-US" b="1" i="1" dirty="0">
                <a:solidFill>
                  <a:schemeClr val="accent6">
                    <a:lumMod val="20000"/>
                    <a:lumOff val="80000"/>
                  </a:schemeClr>
                </a:solidFill>
              </a:rPr>
              <a:t>John Lewis</a:t>
            </a:r>
          </a:p>
        </p:txBody>
      </p:sp>
      <p:pic>
        <p:nvPicPr>
          <p:cNvPr id="7" name="Picture 6" descr="A computer screen shot of a code&#10;&#10;Description automatically generated">
            <a:extLst>
              <a:ext uri="{FF2B5EF4-FFF2-40B4-BE49-F238E27FC236}">
                <a16:creationId xmlns:a16="http://schemas.microsoft.com/office/drawing/2014/main" id="{6A67173F-C9C0-5B08-A7B6-AD0423D210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222" y="973651"/>
            <a:ext cx="11863615" cy="3365084"/>
          </a:xfrm>
          <a:prstGeom prst="rect">
            <a:avLst/>
          </a:prstGeom>
        </p:spPr>
      </p:pic>
      <p:pic>
        <p:nvPicPr>
          <p:cNvPr id="9" name="Picture 8" descr="A screenshot of a web page&#10;&#10;Description automatically generated">
            <a:extLst>
              <a:ext uri="{FF2B5EF4-FFF2-40B4-BE49-F238E27FC236}">
                <a16:creationId xmlns:a16="http://schemas.microsoft.com/office/drawing/2014/main" id="{8A580F6A-AE9B-ACD0-72D7-7350276416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5171" y="4498843"/>
            <a:ext cx="6366829" cy="2237859"/>
          </a:xfrm>
          <a:prstGeom prst="rect">
            <a:avLst/>
          </a:prstGeom>
        </p:spPr>
      </p:pic>
    </p:spTree>
    <p:extLst>
      <p:ext uri="{BB962C8B-B14F-4D97-AF65-F5344CB8AC3E}">
        <p14:creationId xmlns:p14="http://schemas.microsoft.com/office/powerpoint/2010/main" val="635807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0CB53-78D1-FFD1-DE89-698C1B677D91}"/>
              </a:ext>
            </a:extLst>
          </p:cNvPr>
          <p:cNvSpPr txBox="1"/>
          <p:nvPr/>
        </p:nvSpPr>
        <p:spPr>
          <a:xfrm>
            <a:off x="-1" y="0"/>
            <a:ext cx="7915275" cy="1323439"/>
          </a:xfrm>
          <a:prstGeom prst="rect">
            <a:avLst/>
          </a:prstGeom>
          <a:noFill/>
        </p:spPr>
        <p:txBody>
          <a:bodyPr wrap="square" rtlCol="0">
            <a:spAutoFit/>
          </a:bodyPr>
          <a:lstStyle/>
          <a:p>
            <a:r>
              <a:rPr lang="en-US" sz="2000" b="1" i="1" dirty="0">
                <a:solidFill>
                  <a:srgbClr val="7030A0"/>
                </a:solidFill>
              </a:rPr>
              <a:t>⇨ Calculate </a:t>
            </a:r>
            <a:r>
              <a:rPr lang="en-US" sz="2000" b="1" i="1" dirty="0">
                <a:solidFill>
                  <a:srgbClr val="7030A0"/>
                </a:solidFill>
                <a:latin typeface="Consolas" panose="020B0609020204030204" pitchFamily="49" charset="0"/>
              </a:rPr>
              <a:t>the total number of seats won by each party alliance (NDA, I.N.D.I.A, and OTHER) in each state for the India Elections 2024</a:t>
            </a:r>
          </a:p>
          <a:p>
            <a:endParaRPr lang="en-US" sz="2000" b="1" i="1" dirty="0">
              <a:latin typeface="Consolas" panose="020B0609020204030204" pitchFamily="49" charset="0"/>
            </a:endParaRPr>
          </a:p>
        </p:txBody>
      </p:sp>
      <p:sp>
        <p:nvSpPr>
          <p:cNvPr id="3" name="TextBox 2">
            <a:extLst>
              <a:ext uri="{FF2B5EF4-FFF2-40B4-BE49-F238E27FC236}">
                <a16:creationId xmlns:a16="http://schemas.microsoft.com/office/drawing/2014/main" id="{6A9F24CD-2595-7D16-D67D-FC18FBCF9ED1}"/>
              </a:ext>
            </a:extLst>
          </p:cNvPr>
          <p:cNvSpPr txBox="1"/>
          <p:nvPr/>
        </p:nvSpPr>
        <p:spPr>
          <a:xfrm>
            <a:off x="8050491" y="15388"/>
            <a:ext cx="4166646" cy="646331"/>
          </a:xfrm>
          <a:prstGeom prst="rect">
            <a:avLst/>
          </a:prstGeom>
          <a:noFill/>
        </p:spPr>
        <p:txBody>
          <a:bodyPr wrap="square" rtlCol="0">
            <a:spAutoFit/>
          </a:bodyPr>
          <a:lstStyle/>
          <a:p>
            <a:r>
              <a:rPr lang="en-US" b="1" i="1" dirty="0">
                <a:solidFill>
                  <a:srgbClr val="FF0000"/>
                </a:solidFill>
              </a:rPr>
              <a:t>A man without a vote is a man without protection                </a:t>
            </a:r>
            <a:r>
              <a:rPr lang="en-US" sz="1800" b="1" i="1" dirty="0">
                <a:solidFill>
                  <a:srgbClr val="3D35E3"/>
                </a:solidFill>
              </a:rPr>
              <a:t>⇨ </a:t>
            </a:r>
            <a:r>
              <a:rPr lang="en-US" b="1" i="1" dirty="0">
                <a:solidFill>
                  <a:srgbClr val="3D35E3"/>
                </a:solidFill>
              </a:rPr>
              <a:t>Lyndon B. Johnson</a:t>
            </a:r>
          </a:p>
        </p:txBody>
      </p:sp>
      <p:pic>
        <p:nvPicPr>
          <p:cNvPr id="5" name="Picture 4" descr="A computer screen shot of a code&#10;&#10;Description automatically generated">
            <a:extLst>
              <a:ext uri="{FF2B5EF4-FFF2-40B4-BE49-F238E27FC236}">
                <a16:creationId xmlns:a16="http://schemas.microsoft.com/office/drawing/2014/main" id="{8B2F7B0A-FC22-E3EE-F2DE-66FA02B3F6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26" y="1019176"/>
            <a:ext cx="11072173" cy="2354292"/>
          </a:xfrm>
          <a:prstGeom prst="rect">
            <a:avLst/>
          </a:prstGeom>
        </p:spPr>
      </p:pic>
      <p:pic>
        <p:nvPicPr>
          <p:cNvPr id="7" name="Picture 6" descr="A screenshot of a table&#10;&#10;Description automatically generated">
            <a:extLst>
              <a:ext uri="{FF2B5EF4-FFF2-40B4-BE49-F238E27FC236}">
                <a16:creationId xmlns:a16="http://schemas.microsoft.com/office/drawing/2014/main" id="{7BDC0D84-0FF4-5804-869A-FA5B006E2D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26" y="3484533"/>
            <a:ext cx="5338124" cy="3354613"/>
          </a:xfrm>
          <a:prstGeom prst="rect">
            <a:avLst/>
          </a:prstGeom>
        </p:spPr>
      </p:pic>
      <p:pic>
        <p:nvPicPr>
          <p:cNvPr id="9" name="Picture 8" descr="A screenshot of a white sheet with numbers&#10;&#10;Description automatically generated">
            <a:extLst>
              <a:ext uri="{FF2B5EF4-FFF2-40B4-BE49-F238E27FC236}">
                <a16:creationId xmlns:a16="http://schemas.microsoft.com/office/drawing/2014/main" id="{F8262456-359D-E0D2-EDAA-03CF3647CC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4601" y="3469145"/>
            <a:ext cx="5774464" cy="3354613"/>
          </a:xfrm>
          <a:prstGeom prst="rect">
            <a:avLst/>
          </a:prstGeom>
        </p:spPr>
      </p:pic>
    </p:spTree>
    <p:extLst>
      <p:ext uri="{BB962C8B-B14F-4D97-AF65-F5344CB8AC3E}">
        <p14:creationId xmlns:p14="http://schemas.microsoft.com/office/powerpoint/2010/main" val="2400938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8000" b="-38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CB6113-B15B-EEE1-E98A-7497EC6B378F}"/>
              </a:ext>
            </a:extLst>
          </p:cNvPr>
          <p:cNvSpPr txBox="1"/>
          <p:nvPr/>
        </p:nvSpPr>
        <p:spPr>
          <a:xfrm>
            <a:off x="-1" y="-9939"/>
            <a:ext cx="8040757" cy="1015663"/>
          </a:xfrm>
          <a:prstGeom prst="rect">
            <a:avLst/>
          </a:prstGeom>
          <a:noFill/>
        </p:spPr>
        <p:txBody>
          <a:bodyPr wrap="square" rtlCol="0">
            <a:spAutoFit/>
          </a:bodyPr>
          <a:lstStyle/>
          <a:p>
            <a:r>
              <a:rPr lang="en-US" sz="2000" b="1" i="1" dirty="0"/>
              <a:t>⇨ </a:t>
            </a:r>
            <a:r>
              <a:rPr lang="en-US" sz="2000" b="1" i="1" dirty="0">
                <a:latin typeface="Consolas" panose="020B0609020204030204" pitchFamily="49" charset="0"/>
              </a:rPr>
              <a:t>Which candidate received the highest number of EVM votes in each constituency (Top 10)?</a:t>
            </a:r>
          </a:p>
          <a:p>
            <a:endParaRPr lang="en-US" sz="2000" b="1" i="1" dirty="0">
              <a:latin typeface="Consolas" panose="020B0609020204030204" pitchFamily="49" charset="0"/>
            </a:endParaRPr>
          </a:p>
        </p:txBody>
      </p:sp>
      <p:sp>
        <p:nvSpPr>
          <p:cNvPr id="3" name="TextBox 2">
            <a:extLst>
              <a:ext uri="{FF2B5EF4-FFF2-40B4-BE49-F238E27FC236}">
                <a16:creationId xmlns:a16="http://schemas.microsoft.com/office/drawing/2014/main" id="{17FE6951-98BE-3C8C-9925-79F3CAC29149}"/>
              </a:ext>
            </a:extLst>
          </p:cNvPr>
          <p:cNvSpPr txBox="1"/>
          <p:nvPr/>
        </p:nvSpPr>
        <p:spPr>
          <a:xfrm>
            <a:off x="8040757" y="5449"/>
            <a:ext cx="4176380" cy="923330"/>
          </a:xfrm>
          <a:prstGeom prst="rect">
            <a:avLst/>
          </a:prstGeom>
          <a:noFill/>
        </p:spPr>
        <p:txBody>
          <a:bodyPr wrap="square" rtlCol="0">
            <a:spAutoFit/>
          </a:bodyPr>
          <a:lstStyle/>
          <a:p>
            <a:r>
              <a:rPr lang="en-US" b="1" i="1" dirty="0">
                <a:solidFill>
                  <a:schemeClr val="tx1">
                    <a:lumMod val="50000"/>
                    <a:lumOff val="50000"/>
                  </a:schemeClr>
                </a:solidFill>
              </a:rPr>
              <a:t>A vote is the best way of getting the kind of country and kind of world you want                                         </a:t>
            </a:r>
            <a:r>
              <a:rPr lang="en-US" sz="1800" b="1" i="1" dirty="0">
                <a:solidFill>
                  <a:srgbClr val="FF0000"/>
                </a:solidFill>
              </a:rPr>
              <a:t>⇨ </a:t>
            </a:r>
            <a:r>
              <a:rPr lang="en-US" b="1" i="1" dirty="0">
                <a:solidFill>
                  <a:srgbClr val="FF0000"/>
                </a:solidFill>
              </a:rPr>
              <a:t>Alice Walker</a:t>
            </a:r>
          </a:p>
        </p:txBody>
      </p:sp>
      <p:pic>
        <p:nvPicPr>
          <p:cNvPr id="5" name="Picture 4" descr="A close-up of a white background">
            <a:extLst>
              <a:ext uri="{FF2B5EF4-FFF2-40B4-BE49-F238E27FC236}">
                <a16:creationId xmlns:a16="http://schemas.microsoft.com/office/drawing/2014/main" id="{FC1DCBBE-C983-4B10-FABC-26D80D14DA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991" y="928779"/>
            <a:ext cx="11946017" cy="2871876"/>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F9C67841-B314-68A1-405B-4DFE5DDB6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1375" y="3919627"/>
            <a:ext cx="8810625" cy="2762057"/>
          </a:xfrm>
          <a:prstGeom prst="rect">
            <a:avLst/>
          </a:prstGeom>
        </p:spPr>
      </p:pic>
    </p:spTree>
    <p:extLst>
      <p:ext uri="{BB962C8B-B14F-4D97-AF65-F5344CB8AC3E}">
        <p14:creationId xmlns:p14="http://schemas.microsoft.com/office/powerpoint/2010/main" val="1242218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4000" r="-14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FD17C3-D651-3940-473D-9ABF1EB0A94C}"/>
              </a:ext>
            </a:extLst>
          </p:cNvPr>
          <p:cNvSpPr txBox="1"/>
          <p:nvPr/>
        </p:nvSpPr>
        <p:spPr>
          <a:xfrm>
            <a:off x="0" y="-9939"/>
            <a:ext cx="6789930" cy="1631216"/>
          </a:xfrm>
          <a:prstGeom prst="rect">
            <a:avLst/>
          </a:prstGeom>
          <a:noFill/>
        </p:spPr>
        <p:txBody>
          <a:bodyPr wrap="square" rtlCol="0">
            <a:spAutoFit/>
          </a:bodyPr>
          <a:lstStyle/>
          <a:p>
            <a:r>
              <a:rPr lang="en-US" sz="2000" b="1" i="1" dirty="0">
                <a:solidFill>
                  <a:schemeClr val="bg2">
                    <a:lumMod val="75000"/>
                  </a:schemeClr>
                </a:solidFill>
              </a:rPr>
              <a:t>⇨ </a:t>
            </a:r>
            <a:r>
              <a:rPr lang="en-US" sz="2000" b="1" i="1" dirty="0">
                <a:solidFill>
                  <a:schemeClr val="bg2">
                    <a:lumMod val="75000"/>
                  </a:schemeClr>
                </a:solidFill>
                <a:latin typeface="Consolas" panose="020B0609020204030204" pitchFamily="49" charset="0"/>
              </a:rPr>
              <a:t>Which candidate won and which candidate was the runner-up in each constituency of specific State like Andhra Pradesh for the 2024 elections?</a:t>
            </a:r>
          </a:p>
          <a:p>
            <a:endParaRPr lang="en-US" sz="2000" b="1" i="1" dirty="0">
              <a:latin typeface="Consolas" panose="020B0609020204030204" pitchFamily="49" charset="0"/>
            </a:endParaRPr>
          </a:p>
        </p:txBody>
      </p:sp>
      <p:sp>
        <p:nvSpPr>
          <p:cNvPr id="3" name="TextBox 2">
            <a:extLst>
              <a:ext uri="{FF2B5EF4-FFF2-40B4-BE49-F238E27FC236}">
                <a16:creationId xmlns:a16="http://schemas.microsoft.com/office/drawing/2014/main" id="{05DDA8A7-806E-B013-218E-AA7240E16D12}"/>
              </a:ext>
            </a:extLst>
          </p:cNvPr>
          <p:cNvSpPr txBox="1"/>
          <p:nvPr/>
        </p:nvSpPr>
        <p:spPr>
          <a:xfrm>
            <a:off x="6789930" y="5449"/>
            <a:ext cx="5427207" cy="646331"/>
          </a:xfrm>
          <a:prstGeom prst="rect">
            <a:avLst/>
          </a:prstGeom>
          <a:noFill/>
        </p:spPr>
        <p:txBody>
          <a:bodyPr wrap="square" rtlCol="0">
            <a:spAutoFit/>
          </a:bodyPr>
          <a:lstStyle/>
          <a:p>
            <a:r>
              <a:rPr lang="en-US" b="1" i="1" dirty="0">
                <a:solidFill>
                  <a:srgbClr val="FFC000"/>
                </a:solidFill>
              </a:rPr>
              <a:t>The ignorance of one voter in a democracy impairs the security of all                                 </a:t>
            </a:r>
            <a:r>
              <a:rPr lang="en-US" sz="1800" b="1" i="1" dirty="0">
                <a:solidFill>
                  <a:srgbClr val="FF0000"/>
                </a:solidFill>
              </a:rPr>
              <a:t>⇨</a:t>
            </a:r>
            <a:r>
              <a:rPr lang="en-US" b="1" i="1" dirty="0">
                <a:solidFill>
                  <a:srgbClr val="FF0000"/>
                </a:solidFill>
              </a:rPr>
              <a:t> John F. Kennedy</a:t>
            </a:r>
          </a:p>
        </p:txBody>
      </p:sp>
      <p:pic>
        <p:nvPicPr>
          <p:cNvPr id="7" name="Picture 6" descr="A screenshot of a computer program&#10;&#10;Description automatically generated">
            <a:extLst>
              <a:ext uri="{FF2B5EF4-FFF2-40B4-BE49-F238E27FC236}">
                <a16:creationId xmlns:a16="http://schemas.microsoft.com/office/drawing/2014/main" id="{0183A02B-7DC8-3254-7E3E-8D4FEA9DA5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7818"/>
            <a:ext cx="6372808" cy="5383569"/>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4B0AC0F5-CAB8-3D38-D064-A5977B3A0C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2287" y="1035698"/>
            <a:ext cx="5734850" cy="5728996"/>
          </a:xfrm>
          <a:prstGeom prst="rect">
            <a:avLst/>
          </a:prstGeom>
        </p:spPr>
      </p:pic>
    </p:spTree>
    <p:extLst>
      <p:ext uri="{BB962C8B-B14F-4D97-AF65-F5344CB8AC3E}">
        <p14:creationId xmlns:p14="http://schemas.microsoft.com/office/powerpoint/2010/main" val="1664401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8000" b="-68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8CAE0D-C238-530C-A5F2-E757F1BEBD16}"/>
              </a:ext>
            </a:extLst>
          </p:cNvPr>
          <p:cNvSpPr txBox="1"/>
          <p:nvPr/>
        </p:nvSpPr>
        <p:spPr>
          <a:xfrm>
            <a:off x="-1" y="-9939"/>
            <a:ext cx="8210940" cy="1631216"/>
          </a:xfrm>
          <a:prstGeom prst="rect">
            <a:avLst/>
          </a:prstGeom>
          <a:noFill/>
        </p:spPr>
        <p:txBody>
          <a:bodyPr wrap="square" rtlCol="0">
            <a:spAutoFit/>
          </a:bodyPr>
          <a:lstStyle/>
          <a:p>
            <a:r>
              <a:rPr lang="en-US" sz="2000" b="1" i="1" dirty="0">
                <a:solidFill>
                  <a:schemeClr val="bg1"/>
                </a:solidFill>
              </a:rPr>
              <a:t>⇨ </a:t>
            </a:r>
            <a:r>
              <a:rPr lang="en-US" sz="2000" b="1" i="1" dirty="0">
                <a:solidFill>
                  <a:schemeClr val="bg1"/>
                </a:solidFill>
                <a:latin typeface="Consolas" panose="020B0609020204030204" pitchFamily="49" charset="0"/>
              </a:rPr>
              <a:t>For the state of Andhra Pradesh or any state, what are the total number of seats, total number of candidates, total number </a:t>
            </a:r>
          </a:p>
          <a:p>
            <a:r>
              <a:rPr lang="en-US" sz="2000" b="1" i="1" dirty="0">
                <a:solidFill>
                  <a:schemeClr val="bg1"/>
                </a:solidFill>
                <a:latin typeface="Consolas" panose="020B0609020204030204" pitchFamily="49" charset="0"/>
              </a:rPr>
              <a:t>of parties, total votes (including EVM and postal),</a:t>
            </a:r>
          </a:p>
          <a:p>
            <a:r>
              <a:rPr lang="en-US" sz="2000" b="1" i="1" dirty="0">
                <a:solidFill>
                  <a:schemeClr val="bg1"/>
                </a:solidFill>
                <a:latin typeface="Consolas" panose="020B0609020204030204" pitchFamily="49" charset="0"/>
              </a:rPr>
              <a:t>and the breakdown of EVM and postal votes?</a:t>
            </a:r>
          </a:p>
        </p:txBody>
      </p:sp>
      <p:sp>
        <p:nvSpPr>
          <p:cNvPr id="3" name="TextBox 2">
            <a:extLst>
              <a:ext uri="{FF2B5EF4-FFF2-40B4-BE49-F238E27FC236}">
                <a16:creationId xmlns:a16="http://schemas.microsoft.com/office/drawing/2014/main" id="{D4BE8D4D-F697-B7AA-FB7F-F4D4A222600A}"/>
              </a:ext>
            </a:extLst>
          </p:cNvPr>
          <p:cNvSpPr txBox="1"/>
          <p:nvPr/>
        </p:nvSpPr>
        <p:spPr>
          <a:xfrm>
            <a:off x="8210939" y="5449"/>
            <a:ext cx="4006198" cy="646331"/>
          </a:xfrm>
          <a:prstGeom prst="rect">
            <a:avLst/>
          </a:prstGeom>
          <a:noFill/>
        </p:spPr>
        <p:txBody>
          <a:bodyPr wrap="square" rtlCol="0">
            <a:spAutoFit/>
          </a:bodyPr>
          <a:lstStyle/>
          <a:p>
            <a:r>
              <a:rPr lang="en-US" b="1" i="1" dirty="0">
                <a:solidFill>
                  <a:srgbClr val="FFFF00"/>
                </a:solidFill>
              </a:rPr>
              <a:t>Democracy is not a spectator sport </a:t>
            </a:r>
          </a:p>
          <a:p>
            <a:r>
              <a:rPr lang="en-US" sz="1800" b="1" i="1" dirty="0">
                <a:solidFill>
                  <a:schemeClr val="bg1"/>
                </a:solidFill>
              </a:rPr>
              <a:t>                        </a:t>
            </a:r>
            <a:r>
              <a:rPr lang="en-US" sz="1800" b="1" i="1" dirty="0">
                <a:solidFill>
                  <a:srgbClr val="FF0000"/>
                </a:solidFill>
              </a:rPr>
              <a:t>⇨ </a:t>
            </a:r>
            <a:r>
              <a:rPr lang="en-US" b="1" i="1" dirty="0">
                <a:solidFill>
                  <a:srgbClr val="FF0000"/>
                </a:solidFill>
              </a:rPr>
              <a:t>Marian Wright Edelman</a:t>
            </a:r>
          </a:p>
        </p:txBody>
      </p:sp>
      <p:pic>
        <p:nvPicPr>
          <p:cNvPr id="5" name="Picture 4" descr="A screenshot of a computer screen&#10;&#10;Description automatically generated">
            <a:extLst>
              <a:ext uri="{FF2B5EF4-FFF2-40B4-BE49-F238E27FC236}">
                <a16:creationId xmlns:a16="http://schemas.microsoft.com/office/drawing/2014/main" id="{14F44CD0-F521-49E6-50CD-CB60CB108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62" y="1621277"/>
            <a:ext cx="9991497" cy="3787503"/>
          </a:xfrm>
          <a:prstGeom prst="rect">
            <a:avLst/>
          </a:prstGeom>
        </p:spPr>
      </p:pic>
      <p:pic>
        <p:nvPicPr>
          <p:cNvPr id="7" name="Picture 6">
            <a:extLst>
              <a:ext uri="{FF2B5EF4-FFF2-40B4-BE49-F238E27FC236}">
                <a16:creationId xmlns:a16="http://schemas.microsoft.com/office/drawing/2014/main" id="{3AA9E32A-E90E-7292-56D2-1ADDFEAFEA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642" y="5559542"/>
            <a:ext cx="8225366" cy="1102450"/>
          </a:xfrm>
          <a:prstGeom prst="rect">
            <a:avLst/>
          </a:prstGeom>
        </p:spPr>
      </p:pic>
    </p:spTree>
    <p:extLst>
      <p:ext uri="{BB962C8B-B14F-4D97-AF65-F5344CB8AC3E}">
        <p14:creationId xmlns:p14="http://schemas.microsoft.com/office/powerpoint/2010/main" val="2671457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A0B7D9-797C-80E0-D6CF-E4606D13B9B4}"/>
              </a:ext>
            </a:extLst>
          </p:cNvPr>
          <p:cNvSpPr txBox="1"/>
          <p:nvPr/>
        </p:nvSpPr>
        <p:spPr>
          <a:xfrm>
            <a:off x="3412503" y="2121031"/>
            <a:ext cx="6956981" cy="923330"/>
          </a:xfrm>
          <a:prstGeom prst="rect">
            <a:avLst/>
          </a:prstGeom>
          <a:noFill/>
        </p:spPr>
        <p:txBody>
          <a:bodyPr wrap="square" rtlCol="0">
            <a:spAutoFit/>
          </a:bodyPr>
          <a:lstStyle/>
          <a:p>
            <a:r>
              <a:rPr lang="en-US" sz="5400" b="1" i="1" dirty="0">
                <a:solidFill>
                  <a:schemeClr val="tx1">
                    <a:lumMod val="65000"/>
                    <a:lumOff val="35000"/>
                  </a:schemeClr>
                </a:solidFill>
              </a:rPr>
              <a:t>Thankyou Friends</a:t>
            </a:r>
          </a:p>
        </p:txBody>
      </p:sp>
    </p:spTree>
    <p:extLst>
      <p:ext uri="{BB962C8B-B14F-4D97-AF65-F5344CB8AC3E}">
        <p14:creationId xmlns:p14="http://schemas.microsoft.com/office/powerpoint/2010/main" val="514867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44D3CC-4408-2032-E2EC-8EFD50CD710D}"/>
              </a:ext>
            </a:extLst>
          </p:cNvPr>
          <p:cNvSpPr txBox="1"/>
          <p:nvPr/>
        </p:nvSpPr>
        <p:spPr>
          <a:xfrm>
            <a:off x="254000" y="132080"/>
            <a:ext cx="11938000" cy="1384995"/>
          </a:xfrm>
          <a:prstGeom prst="rect">
            <a:avLst/>
          </a:prstGeom>
          <a:noFill/>
        </p:spPr>
        <p:txBody>
          <a:bodyPr wrap="square" rtlCol="0">
            <a:spAutoFit/>
          </a:bodyPr>
          <a:lstStyle/>
          <a:p>
            <a:r>
              <a:rPr lang="en-US" sz="2400" b="1" i="1" dirty="0">
                <a:solidFill>
                  <a:srgbClr val="FFC000"/>
                </a:solidFill>
              </a:rPr>
              <a:t>Project Description</a:t>
            </a:r>
            <a:r>
              <a:rPr lang="en-US" b="1" dirty="0">
                <a:solidFill>
                  <a:srgbClr val="FFC000"/>
                </a:solidFill>
              </a:rPr>
              <a:t>: </a:t>
            </a:r>
            <a:r>
              <a:rPr lang="en-US" sz="2000" b="1" i="1" dirty="0">
                <a:solidFill>
                  <a:srgbClr val="FF0000"/>
                </a:solidFill>
              </a:rPr>
              <a:t>This project involves analyzing election data to uncover insights related to voter behavior, turnout, and election results across different regions. Using SQL, the project aims to perform data cleaning, transformation, and querying to generate valuable insights from raw election data.</a:t>
            </a:r>
          </a:p>
        </p:txBody>
      </p:sp>
      <p:sp>
        <p:nvSpPr>
          <p:cNvPr id="3" name="TextBox 2">
            <a:extLst>
              <a:ext uri="{FF2B5EF4-FFF2-40B4-BE49-F238E27FC236}">
                <a16:creationId xmlns:a16="http://schemas.microsoft.com/office/drawing/2014/main" id="{C6E8FB71-55AA-D816-606C-33EC020A12B2}"/>
              </a:ext>
            </a:extLst>
          </p:cNvPr>
          <p:cNvSpPr txBox="1"/>
          <p:nvPr/>
        </p:nvSpPr>
        <p:spPr>
          <a:xfrm>
            <a:off x="132080" y="1455519"/>
            <a:ext cx="12059920" cy="3231654"/>
          </a:xfrm>
          <a:prstGeom prst="rect">
            <a:avLst/>
          </a:prstGeom>
          <a:noFill/>
        </p:spPr>
        <p:txBody>
          <a:bodyPr wrap="square" rtlCol="0">
            <a:spAutoFit/>
          </a:bodyPr>
          <a:lstStyle/>
          <a:p>
            <a:pPr algn="ctr"/>
            <a:r>
              <a:rPr lang="en-US" sz="2400" b="1" i="1" dirty="0">
                <a:solidFill>
                  <a:srgbClr val="FFC000"/>
                </a:solidFill>
              </a:rPr>
              <a:t>Objectives</a:t>
            </a:r>
            <a:r>
              <a:rPr lang="en-US" b="1" i="1" dirty="0">
                <a:solidFill>
                  <a:srgbClr val="FFC000"/>
                </a:solidFill>
              </a:rPr>
              <a:t>:</a:t>
            </a:r>
          </a:p>
          <a:p>
            <a:pPr>
              <a:buFont typeface="+mj-lt"/>
              <a:buAutoNum type="arabicPeriod"/>
            </a:pPr>
            <a:r>
              <a:rPr lang="en-US" sz="2000" b="1" i="1" dirty="0">
                <a:solidFill>
                  <a:srgbClr val="FF0000"/>
                </a:solidFill>
              </a:rPr>
              <a:t>Analyze voter turnout across different states and constituencies in India, identifying trends over time.</a:t>
            </a:r>
          </a:p>
          <a:p>
            <a:pPr>
              <a:buFont typeface="+mj-lt"/>
              <a:buAutoNum type="arabicPeriod"/>
            </a:pPr>
            <a:r>
              <a:rPr lang="en-US" sz="2000" b="1" i="1" dirty="0">
                <a:solidFill>
                  <a:srgbClr val="FF0000"/>
                </a:solidFill>
              </a:rPr>
              <a:t>Compare election results between various political parties, including winning margins and vote shares.</a:t>
            </a:r>
          </a:p>
          <a:p>
            <a:pPr>
              <a:buFont typeface="+mj-lt"/>
              <a:buAutoNum type="arabicPeriod"/>
            </a:pPr>
            <a:r>
              <a:rPr lang="en-US" sz="2000" b="1" i="1" dirty="0">
                <a:solidFill>
                  <a:srgbClr val="FF0000"/>
                </a:solidFill>
              </a:rPr>
              <a:t>Identify key constituencies where voter turnout is significantly higher or lower compared to the national average.</a:t>
            </a:r>
          </a:p>
          <a:p>
            <a:pPr>
              <a:buFont typeface="+mj-lt"/>
              <a:buAutoNum type="arabicPeriod"/>
            </a:pPr>
            <a:r>
              <a:rPr lang="en-US" sz="2000" b="1" i="1" dirty="0">
                <a:solidFill>
                  <a:srgbClr val="FF0000"/>
                </a:solidFill>
              </a:rPr>
              <a:t>Analyze demographic data (age, gender, literacy, etc.) to explore its impact on voter turnout.</a:t>
            </a:r>
          </a:p>
          <a:p>
            <a:pPr>
              <a:buFont typeface="+mj-lt"/>
              <a:buAutoNum type="arabicPeriod"/>
            </a:pPr>
            <a:r>
              <a:rPr lang="en-US" sz="2000" b="1" i="1" dirty="0">
                <a:solidFill>
                  <a:srgbClr val="FF0000"/>
                </a:solidFill>
              </a:rPr>
              <a:t>Track party performance over multiple elections and examine shifts in political dominance.</a:t>
            </a:r>
          </a:p>
          <a:p>
            <a:pPr>
              <a:buFont typeface="+mj-lt"/>
              <a:buAutoNum type="arabicPeriod"/>
            </a:pPr>
            <a:r>
              <a:rPr lang="en-US" sz="2000" b="1" i="1" dirty="0">
                <a:solidFill>
                  <a:srgbClr val="FF0000"/>
                </a:solidFill>
              </a:rPr>
              <a:t>Examine the relationship between rural vs. urban areas in terms of election outcomes and voter engagement.</a:t>
            </a:r>
          </a:p>
        </p:txBody>
      </p:sp>
      <p:sp>
        <p:nvSpPr>
          <p:cNvPr id="5" name="TextBox 4">
            <a:extLst>
              <a:ext uri="{FF2B5EF4-FFF2-40B4-BE49-F238E27FC236}">
                <a16:creationId xmlns:a16="http://schemas.microsoft.com/office/drawing/2014/main" id="{24330AE7-44A2-0450-18E4-D621D4626E95}"/>
              </a:ext>
            </a:extLst>
          </p:cNvPr>
          <p:cNvSpPr txBox="1"/>
          <p:nvPr/>
        </p:nvSpPr>
        <p:spPr>
          <a:xfrm>
            <a:off x="254000" y="4886149"/>
            <a:ext cx="11938000" cy="1692771"/>
          </a:xfrm>
          <a:prstGeom prst="rect">
            <a:avLst/>
          </a:prstGeom>
          <a:noFill/>
        </p:spPr>
        <p:txBody>
          <a:bodyPr wrap="square" rtlCol="0">
            <a:spAutoFit/>
          </a:bodyPr>
          <a:lstStyle/>
          <a:p>
            <a:pPr algn="ctr"/>
            <a:r>
              <a:rPr lang="en-US" sz="2400" b="1" i="1" dirty="0">
                <a:solidFill>
                  <a:srgbClr val="FFC000"/>
                </a:solidFill>
              </a:rPr>
              <a:t>Potential Outcomes:</a:t>
            </a:r>
          </a:p>
          <a:p>
            <a:r>
              <a:rPr lang="en-US" sz="2000" b="1" i="1" dirty="0">
                <a:solidFill>
                  <a:srgbClr val="FF0000"/>
                </a:solidFill>
              </a:rPr>
              <a:t>1.A comprehensive report on voter turnout trends in India.</a:t>
            </a:r>
          </a:p>
          <a:p>
            <a:r>
              <a:rPr lang="en-US" sz="2000" b="1" i="1" dirty="0">
                <a:solidFill>
                  <a:srgbClr val="FF0000"/>
                </a:solidFill>
              </a:rPr>
              <a:t>2.A detailed understanding of the shifting political landscape.</a:t>
            </a:r>
          </a:p>
          <a:p>
            <a:r>
              <a:rPr lang="en-US" sz="2000" b="1" i="1" dirty="0">
                <a:solidFill>
                  <a:srgbClr val="FF0000"/>
                </a:solidFill>
              </a:rPr>
              <a:t>3.Insights into the relationship between demographics and election outcomes.</a:t>
            </a:r>
          </a:p>
          <a:p>
            <a:r>
              <a:rPr lang="en-US" sz="2000" b="1" i="1" dirty="0">
                <a:solidFill>
                  <a:srgbClr val="FF0000"/>
                </a:solidFill>
              </a:rPr>
              <a:t>4.Constituency-level analysis of voter participation and political competition.</a:t>
            </a:r>
          </a:p>
        </p:txBody>
      </p:sp>
    </p:spTree>
    <p:extLst>
      <p:ext uri="{BB962C8B-B14F-4D97-AF65-F5344CB8AC3E}">
        <p14:creationId xmlns:p14="http://schemas.microsoft.com/office/powerpoint/2010/main" val="1649832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6E7E583-A633-3391-4CF6-21C94BC7699C}"/>
              </a:ext>
            </a:extLst>
          </p:cNvPr>
          <p:cNvGraphicFramePr>
            <a:graphicFrameLocks noGrp="1"/>
          </p:cNvGraphicFramePr>
          <p:nvPr>
            <p:extLst>
              <p:ext uri="{D42A27DB-BD31-4B8C-83A1-F6EECF244321}">
                <p14:modId xmlns:p14="http://schemas.microsoft.com/office/powerpoint/2010/main" val="1510611291"/>
              </p:ext>
            </p:extLst>
          </p:nvPr>
        </p:nvGraphicFramePr>
        <p:xfrm>
          <a:off x="5301213" y="5498519"/>
          <a:ext cx="1109823" cy="1175331"/>
        </p:xfrm>
        <a:graphic>
          <a:graphicData uri="http://schemas.openxmlformats.org/drawingml/2006/table">
            <a:tbl>
              <a:tblPr firstRow="1" bandRow="1">
                <a:tableStyleId>{5C22544A-7EE6-4342-B048-85BDC9FD1C3A}</a:tableStyleId>
              </a:tblPr>
              <a:tblGrid>
                <a:gridCol w="1109823">
                  <a:extLst>
                    <a:ext uri="{9D8B030D-6E8A-4147-A177-3AD203B41FA5}">
                      <a16:colId xmlns:a16="http://schemas.microsoft.com/office/drawing/2014/main" val="2254116819"/>
                    </a:ext>
                  </a:extLst>
                </a:gridCol>
              </a:tblGrid>
              <a:tr h="370840">
                <a:tc>
                  <a:txBody>
                    <a:bodyPr/>
                    <a:lstStyle/>
                    <a:p>
                      <a:r>
                        <a:rPr lang="en-US" sz="1600" i="1" dirty="0"/>
                        <a:t>States (s)</a:t>
                      </a:r>
                    </a:p>
                  </a:txBody>
                  <a:tcPr/>
                </a:tc>
                <a:extLst>
                  <a:ext uri="{0D108BD9-81ED-4DB2-BD59-A6C34878D82A}">
                    <a16:rowId xmlns:a16="http://schemas.microsoft.com/office/drawing/2014/main" val="2433943491"/>
                  </a:ext>
                </a:extLst>
              </a:tr>
              <a:tr h="370840">
                <a:tc>
                  <a:txBody>
                    <a:bodyPr/>
                    <a:lstStyle/>
                    <a:p>
                      <a:r>
                        <a:rPr lang="en-US" sz="2000" b="1" dirty="0"/>
                        <a:t>State ID</a:t>
                      </a:r>
                    </a:p>
                  </a:txBody>
                  <a:tcPr>
                    <a:solidFill>
                      <a:srgbClr val="EB2FF9"/>
                    </a:solidFill>
                  </a:tcPr>
                </a:tc>
                <a:extLst>
                  <a:ext uri="{0D108BD9-81ED-4DB2-BD59-A6C34878D82A}">
                    <a16:rowId xmlns:a16="http://schemas.microsoft.com/office/drawing/2014/main" val="3004777236"/>
                  </a:ext>
                </a:extLst>
              </a:tr>
              <a:tr h="408251">
                <a:tc>
                  <a:txBody>
                    <a:bodyPr/>
                    <a:lstStyle/>
                    <a:p>
                      <a:r>
                        <a:rPr lang="en-US" sz="2000" b="1" dirty="0"/>
                        <a:t>State</a:t>
                      </a:r>
                    </a:p>
                  </a:txBody>
                  <a:tcPr/>
                </a:tc>
                <a:extLst>
                  <a:ext uri="{0D108BD9-81ED-4DB2-BD59-A6C34878D82A}">
                    <a16:rowId xmlns:a16="http://schemas.microsoft.com/office/drawing/2014/main" val="40041374"/>
                  </a:ext>
                </a:extLst>
              </a:tr>
            </a:tbl>
          </a:graphicData>
        </a:graphic>
      </p:graphicFrame>
      <p:graphicFrame>
        <p:nvGraphicFramePr>
          <p:cNvPr id="4" name="Table 3">
            <a:extLst>
              <a:ext uri="{FF2B5EF4-FFF2-40B4-BE49-F238E27FC236}">
                <a16:creationId xmlns:a16="http://schemas.microsoft.com/office/drawing/2014/main" id="{2CFC9321-6356-CA43-E591-AE5F1121D905}"/>
              </a:ext>
            </a:extLst>
          </p:cNvPr>
          <p:cNvGraphicFramePr>
            <a:graphicFrameLocks noGrp="1"/>
          </p:cNvGraphicFramePr>
          <p:nvPr>
            <p:extLst>
              <p:ext uri="{D42A27DB-BD31-4B8C-83A1-F6EECF244321}">
                <p14:modId xmlns:p14="http://schemas.microsoft.com/office/powerpoint/2010/main" val="3259198245"/>
              </p:ext>
            </p:extLst>
          </p:nvPr>
        </p:nvGraphicFramePr>
        <p:xfrm>
          <a:off x="4857750" y="1381125"/>
          <a:ext cx="2980417" cy="3893062"/>
        </p:xfrm>
        <a:graphic>
          <a:graphicData uri="http://schemas.openxmlformats.org/drawingml/2006/table">
            <a:tbl>
              <a:tblPr firstRow="1" bandRow="1">
                <a:tableStyleId>{5C22544A-7EE6-4342-B048-85BDC9FD1C3A}</a:tableStyleId>
              </a:tblPr>
              <a:tblGrid>
                <a:gridCol w="2980417">
                  <a:extLst>
                    <a:ext uri="{9D8B030D-6E8A-4147-A177-3AD203B41FA5}">
                      <a16:colId xmlns:a16="http://schemas.microsoft.com/office/drawing/2014/main" val="875662070"/>
                    </a:ext>
                  </a:extLst>
                </a:gridCol>
              </a:tblGrid>
              <a:tr h="359259">
                <a:tc>
                  <a:txBody>
                    <a:bodyPr/>
                    <a:lstStyle/>
                    <a:p>
                      <a:pPr marL="0" marR="0" algn="l">
                        <a:lnSpc>
                          <a:spcPct val="115000"/>
                        </a:lnSpc>
                        <a:spcBef>
                          <a:spcPts val="0"/>
                        </a:spcBef>
                        <a:spcAft>
                          <a:spcPts val="0"/>
                        </a:spcAft>
                      </a:pPr>
                      <a:r>
                        <a:rPr lang="en-US" sz="1600" b="1" i="1" u="sng"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Constituencywise</a:t>
                      </a:r>
                      <a:r>
                        <a:rPr lang="en-US" sz="1600" b="1" i="1"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_</a:t>
                      </a:r>
                      <a:r>
                        <a:rPr lang="en-US" sz="1600" b="1" i="1" u="sng"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Results</a:t>
                      </a:r>
                      <a:r>
                        <a:rPr lang="en-US" sz="1600" b="1" i="1" kern="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b="1" i="1"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cr</a:t>
                      </a:r>
                      <a:r>
                        <a:rPr lang="en-US" sz="1600" b="1" i="1" kern="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9682568"/>
                  </a:ext>
                </a:extLst>
              </a:tr>
              <a:tr h="504829">
                <a:tc>
                  <a:txBody>
                    <a:bodyPr/>
                    <a:lstStyle/>
                    <a:p>
                      <a:pPr marL="0" marR="0" algn="l">
                        <a:lnSpc>
                          <a:spcPct val="115000"/>
                        </a:lnSpc>
                        <a:spcBef>
                          <a:spcPts val="0"/>
                        </a:spcBef>
                        <a:spcAft>
                          <a:spcPts val="0"/>
                        </a:spcAft>
                      </a:pPr>
                      <a:r>
                        <a:rPr lang="en-US" sz="2000" b="1"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Parliament Constituency</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27F92C"/>
                    </a:solidFill>
                  </a:tcPr>
                </a:tc>
                <a:extLst>
                  <a:ext uri="{0D108BD9-81ED-4DB2-BD59-A6C34878D82A}">
                    <a16:rowId xmlns:a16="http://schemas.microsoft.com/office/drawing/2014/main" val="2262671974"/>
                  </a:ext>
                </a:extLst>
              </a:tr>
              <a:tr h="504829">
                <a:tc>
                  <a:txBody>
                    <a:bodyPr/>
                    <a:lstStyle/>
                    <a:p>
                      <a:pPr marL="0" marR="0" algn="l">
                        <a:lnSpc>
                          <a:spcPct val="115000"/>
                        </a:lnSpc>
                        <a:spcBef>
                          <a:spcPts val="0"/>
                        </a:spcBef>
                        <a:spcAft>
                          <a:spcPts val="0"/>
                        </a:spcAft>
                      </a:pPr>
                      <a:r>
                        <a:rPr lang="en-US" sz="2000" b="1"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Constituency Name</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92012347"/>
                  </a:ext>
                </a:extLst>
              </a:tr>
              <a:tr h="504829">
                <a:tc>
                  <a:txBody>
                    <a:bodyPr/>
                    <a:lstStyle/>
                    <a:p>
                      <a:pPr marL="0" marR="0" algn="l">
                        <a:lnSpc>
                          <a:spcPct val="115000"/>
                        </a:lnSpc>
                        <a:spcBef>
                          <a:spcPts val="0"/>
                        </a:spcBef>
                        <a:spcAft>
                          <a:spcPts val="0"/>
                        </a:spcAft>
                      </a:pPr>
                      <a:r>
                        <a:rPr lang="en-US" sz="2000" b="1"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Winning Candidate</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01641529"/>
                  </a:ext>
                </a:extLst>
              </a:tr>
              <a:tr h="504829">
                <a:tc>
                  <a:txBody>
                    <a:bodyPr/>
                    <a:lstStyle/>
                    <a:p>
                      <a:pPr marL="0" marR="0" algn="l">
                        <a:lnSpc>
                          <a:spcPct val="115000"/>
                        </a:lnSpc>
                        <a:spcBef>
                          <a:spcPts val="0"/>
                        </a:spcBef>
                        <a:spcAft>
                          <a:spcPts val="0"/>
                        </a:spcAft>
                      </a:pPr>
                      <a:r>
                        <a:rPr lang="en-US" sz="2000" b="1"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Total Votes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82795158"/>
                  </a:ext>
                </a:extLst>
              </a:tr>
              <a:tr h="504829">
                <a:tc>
                  <a:txBody>
                    <a:bodyPr/>
                    <a:lstStyle/>
                    <a:p>
                      <a:pPr marL="0" marR="0" algn="l">
                        <a:lnSpc>
                          <a:spcPct val="115000"/>
                        </a:lnSpc>
                        <a:spcBef>
                          <a:spcPts val="0"/>
                        </a:spcBef>
                        <a:spcAft>
                          <a:spcPts val="0"/>
                        </a:spcAft>
                      </a:pPr>
                      <a:r>
                        <a:rPr lang="en-US" sz="2000" b="1"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Margin </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24903160"/>
                  </a:ext>
                </a:extLst>
              </a:tr>
              <a:tr h="504829">
                <a:tc>
                  <a:txBody>
                    <a:bodyPr/>
                    <a:lstStyle/>
                    <a:p>
                      <a:pPr marL="0" marR="0" algn="l">
                        <a:lnSpc>
                          <a:spcPct val="115000"/>
                        </a:lnSpc>
                        <a:spcBef>
                          <a:spcPts val="0"/>
                        </a:spcBef>
                        <a:spcAft>
                          <a:spcPts val="0"/>
                        </a:spcAft>
                      </a:pPr>
                      <a:r>
                        <a:rPr lang="en-US" sz="2000" b="1"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Constituency ID</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solidFill>
                  </a:tcPr>
                </a:tc>
                <a:extLst>
                  <a:ext uri="{0D108BD9-81ED-4DB2-BD59-A6C34878D82A}">
                    <a16:rowId xmlns:a16="http://schemas.microsoft.com/office/drawing/2014/main" val="2879973175"/>
                  </a:ext>
                </a:extLst>
              </a:tr>
              <a:tr h="504829">
                <a:tc>
                  <a:txBody>
                    <a:bodyPr/>
                    <a:lstStyle/>
                    <a:p>
                      <a:pPr marL="0" marR="0" algn="l">
                        <a:lnSpc>
                          <a:spcPct val="115000"/>
                        </a:lnSpc>
                        <a:spcBef>
                          <a:spcPts val="0"/>
                        </a:spcBef>
                        <a:spcAft>
                          <a:spcPts val="0"/>
                        </a:spcAft>
                      </a:pPr>
                      <a:r>
                        <a:rPr lang="en-US" sz="2000" b="1"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Party ID</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FF00"/>
                    </a:solidFill>
                  </a:tcPr>
                </a:tc>
                <a:extLst>
                  <a:ext uri="{0D108BD9-81ED-4DB2-BD59-A6C34878D82A}">
                    <a16:rowId xmlns:a16="http://schemas.microsoft.com/office/drawing/2014/main" val="1013459602"/>
                  </a:ext>
                </a:extLst>
              </a:tr>
            </a:tbl>
          </a:graphicData>
        </a:graphic>
      </p:graphicFrame>
      <p:graphicFrame>
        <p:nvGraphicFramePr>
          <p:cNvPr id="5" name="Table 4">
            <a:extLst>
              <a:ext uri="{FF2B5EF4-FFF2-40B4-BE49-F238E27FC236}">
                <a16:creationId xmlns:a16="http://schemas.microsoft.com/office/drawing/2014/main" id="{DC89A66E-6512-38F5-752E-5636A2130395}"/>
              </a:ext>
            </a:extLst>
          </p:cNvPr>
          <p:cNvGraphicFramePr>
            <a:graphicFrameLocks noGrp="1"/>
          </p:cNvGraphicFramePr>
          <p:nvPr>
            <p:extLst>
              <p:ext uri="{D42A27DB-BD31-4B8C-83A1-F6EECF244321}">
                <p14:modId xmlns:p14="http://schemas.microsoft.com/office/powerpoint/2010/main" val="2379391751"/>
              </p:ext>
            </p:extLst>
          </p:nvPr>
        </p:nvGraphicFramePr>
        <p:xfrm>
          <a:off x="193867" y="3429000"/>
          <a:ext cx="2647304" cy="3155760"/>
        </p:xfrm>
        <a:graphic>
          <a:graphicData uri="http://schemas.openxmlformats.org/drawingml/2006/table">
            <a:tbl>
              <a:tblPr firstRow="1" bandRow="1">
                <a:tableStyleId>{5C22544A-7EE6-4342-B048-85BDC9FD1C3A}</a:tableStyleId>
              </a:tblPr>
              <a:tblGrid>
                <a:gridCol w="2647304">
                  <a:extLst>
                    <a:ext uri="{9D8B030D-6E8A-4147-A177-3AD203B41FA5}">
                      <a16:colId xmlns:a16="http://schemas.microsoft.com/office/drawing/2014/main" val="1543819573"/>
                    </a:ext>
                  </a:extLst>
                </a:gridCol>
              </a:tblGrid>
              <a:tr h="371475">
                <a:tc>
                  <a:txBody>
                    <a:bodyPr/>
                    <a:lstStyle/>
                    <a:p>
                      <a:pPr marL="0" marR="0" algn="l">
                        <a:lnSpc>
                          <a:spcPct val="115000"/>
                        </a:lnSpc>
                        <a:spcBef>
                          <a:spcPts val="0"/>
                        </a:spcBef>
                        <a:spcAft>
                          <a:spcPts val="0"/>
                        </a:spcAft>
                      </a:pPr>
                      <a:r>
                        <a:rPr lang="en-US" sz="1600" b="1" i="1" u="sng"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Constituencywise_Details</a:t>
                      </a:r>
                      <a:r>
                        <a:rPr lang="en-US" sz="1600" b="1" i="1" kern="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 (cd)</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34658162"/>
                  </a:ext>
                </a:extLst>
              </a:tr>
              <a:tr h="397755">
                <a:tc>
                  <a:txBody>
                    <a:bodyPr/>
                    <a:lstStyle/>
                    <a:p>
                      <a:pPr marL="0" marR="0" algn="l">
                        <a:lnSpc>
                          <a:spcPct val="115000"/>
                        </a:lnSpc>
                        <a:spcBef>
                          <a:spcPts val="0"/>
                        </a:spcBef>
                        <a:spcAft>
                          <a:spcPts val="0"/>
                        </a:spcAft>
                      </a:pPr>
                      <a:r>
                        <a:rPr lang="en-US" sz="2000" b="1"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Candidate</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75552915"/>
                  </a:ext>
                </a:extLst>
              </a:tr>
              <a:tr h="397755">
                <a:tc>
                  <a:txBody>
                    <a:bodyPr/>
                    <a:lstStyle/>
                    <a:p>
                      <a:pPr marL="0" marR="0" algn="l">
                        <a:lnSpc>
                          <a:spcPct val="115000"/>
                        </a:lnSpc>
                        <a:spcBef>
                          <a:spcPts val="0"/>
                        </a:spcBef>
                        <a:spcAft>
                          <a:spcPts val="0"/>
                        </a:spcAft>
                      </a:pPr>
                      <a:r>
                        <a:rPr lang="en-US" sz="2000" b="1"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Party</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65352906"/>
                  </a:ext>
                </a:extLst>
              </a:tr>
              <a:tr h="397755">
                <a:tc>
                  <a:txBody>
                    <a:bodyPr/>
                    <a:lstStyle/>
                    <a:p>
                      <a:pPr marL="0" marR="0" algn="l">
                        <a:lnSpc>
                          <a:spcPct val="115000"/>
                        </a:lnSpc>
                        <a:spcBef>
                          <a:spcPts val="0"/>
                        </a:spcBef>
                        <a:spcAft>
                          <a:spcPts val="0"/>
                        </a:spcAft>
                      </a:pPr>
                      <a:r>
                        <a:rPr lang="en-US" sz="2000" b="1"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EVM Votes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58156621"/>
                  </a:ext>
                </a:extLst>
              </a:tr>
              <a:tr h="397755">
                <a:tc>
                  <a:txBody>
                    <a:bodyPr/>
                    <a:lstStyle/>
                    <a:p>
                      <a:pPr marL="0" marR="0" algn="l">
                        <a:lnSpc>
                          <a:spcPct val="115000"/>
                        </a:lnSpc>
                        <a:spcBef>
                          <a:spcPts val="0"/>
                        </a:spcBef>
                        <a:spcAft>
                          <a:spcPts val="0"/>
                        </a:spcAft>
                      </a:pPr>
                      <a:r>
                        <a:rPr lang="en-US" sz="2000" b="1"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Postal Votes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58617686"/>
                  </a:ext>
                </a:extLst>
              </a:tr>
              <a:tr h="397755">
                <a:tc>
                  <a:txBody>
                    <a:bodyPr/>
                    <a:lstStyle/>
                    <a:p>
                      <a:pPr marL="0" marR="0" algn="l">
                        <a:lnSpc>
                          <a:spcPct val="115000"/>
                        </a:lnSpc>
                        <a:spcBef>
                          <a:spcPts val="0"/>
                        </a:spcBef>
                        <a:spcAft>
                          <a:spcPts val="0"/>
                        </a:spcAft>
                      </a:pPr>
                      <a:r>
                        <a:rPr lang="en-US" sz="2000" b="1"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Total Votes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2224714"/>
                  </a:ext>
                </a:extLst>
              </a:tr>
              <a:tr h="397755">
                <a:tc>
                  <a:txBody>
                    <a:bodyPr/>
                    <a:lstStyle/>
                    <a:p>
                      <a:pPr marL="0" marR="0" algn="l">
                        <a:lnSpc>
                          <a:spcPct val="115000"/>
                        </a:lnSpc>
                        <a:spcBef>
                          <a:spcPts val="0"/>
                        </a:spcBef>
                        <a:spcAft>
                          <a:spcPts val="0"/>
                        </a:spcAft>
                      </a:pPr>
                      <a:r>
                        <a:rPr lang="en-US" sz="2000" b="1"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of Votes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34127986"/>
                  </a:ext>
                </a:extLst>
              </a:tr>
              <a:tr h="397755">
                <a:tc>
                  <a:txBody>
                    <a:bodyPr/>
                    <a:lstStyle/>
                    <a:p>
                      <a:pPr marL="0" marR="0" algn="l">
                        <a:lnSpc>
                          <a:spcPct val="115000"/>
                        </a:lnSpc>
                        <a:spcBef>
                          <a:spcPts val="0"/>
                        </a:spcBef>
                        <a:spcAft>
                          <a:spcPts val="0"/>
                        </a:spcAft>
                      </a:pPr>
                      <a:r>
                        <a:rPr lang="en-US" sz="2000" b="1"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Constituency ID</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solidFill>
                  </a:tcPr>
                </a:tc>
                <a:extLst>
                  <a:ext uri="{0D108BD9-81ED-4DB2-BD59-A6C34878D82A}">
                    <a16:rowId xmlns:a16="http://schemas.microsoft.com/office/drawing/2014/main" val="265221395"/>
                  </a:ext>
                </a:extLst>
              </a:tr>
            </a:tbl>
          </a:graphicData>
        </a:graphic>
      </p:graphicFrame>
      <p:graphicFrame>
        <p:nvGraphicFramePr>
          <p:cNvPr id="6" name="Table 5">
            <a:extLst>
              <a:ext uri="{FF2B5EF4-FFF2-40B4-BE49-F238E27FC236}">
                <a16:creationId xmlns:a16="http://schemas.microsoft.com/office/drawing/2014/main" id="{EC9B9491-55D8-A761-4E42-78F2EFC76761}"/>
              </a:ext>
            </a:extLst>
          </p:cNvPr>
          <p:cNvGraphicFramePr>
            <a:graphicFrameLocks noGrp="1"/>
          </p:cNvGraphicFramePr>
          <p:nvPr>
            <p:extLst>
              <p:ext uri="{D42A27DB-BD31-4B8C-83A1-F6EECF244321}">
                <p14:modId xmlns:p14="http://schemas.microsoft.com/office/powerpoint/2010/main" val="124146581"/>
              </p:ext>
            </p:extLst>
          </p:nvPr>
        </p:nvGraphicFramePr>
        <p:xfrm>
          <a:off x="9006821" y="1276350"/>
          <a:ext cx="2924638" cy="3781913"/>
        </p:xfrm>
        <a:graphic>
          <a:graphicData uri="http://schemas.openxmlformats.org/drawingml/2006/table">
            <a:tbl>
              <a:tblPr firstRow="1" bandRow="1">
                <a:tableStyleId>{5C22544A-7EE6-4342-B048-85BDC9FD1C3A}</a:tableStyleId>
              </a:tblPr>
              <a:tblGrid>
                <a:gridCol w="2924638">
                  <a:extLst>
                    <a:ext uri="{9D8B030D-6E8A-4147-A177-3AD203B41FA5}">
                      <a16:colId xmlns:a16="http://schemas.microsoft.com/office/drawing/2014/main" val="3134622109"/>
                    </a:ext>
                  </a:extLst>
                </a:gridCol>
              </a:tblGrid>
              <a:tr h="364524">
                <a:tc>
                  <a:txBody>
                    <a:bodyPr/>
                    <a:lstStyle/>
                    <a:p>
                      <a:pPr marL="0" marR="0" algn="l">
                        <a:lnSpc>
                          <a:spcPct val="115000"/>
                        </a:lnSpc>
                        <a:spcBef>
                          <a:spcPts val="0"/>
                        </a:spcBef>
                        <a:spcAft>
                          <a:spcPts val="0"/>
                        </a:spcAft>
                      </a:pPr>
                      <a:r>
                        <a:rPr lang="en-US" sz="1600" b="1" i="1" u="sng"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Statewise_Results</a:t>
                      </a:r>
                      <a:r>
                        <a:rPr lang="en-US" sz="1600" b="1" i="1" kern="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b="1" i="1"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sr</a:t>
                      </a:r>
                      <a:r>
                        <a:rPr lang="en-US" sz="1600" b="1" i="1" kern="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15008105"/>
                  </a:ext>
                </a:extLst>
              </a:tr>
              <a:tr h="364524">
                <a:tc>
                  <a:txBody>
                    <a:bodyPr/>
                    <a:lstStyle/>
                    <a:p>
                      <a:pPr marL="0" marR="0" algn="l">
                        <a:lnSpc>
                          <a:spcPct val="115000"/>
                        </a:lnSpc>
                        <a:spcBef>
                          <a:spcPts val="0"/>
                        </a:spcBef>
                        <a:spcAft>
                          <a:spcPts val="0"/>
                        </a:spcAft>
                      </a:pPr>
                      <a:r>
                        <a:rPr lang="en-US" sz="2000" b="1"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Constituency</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79513096"/>
                  </a:ext>
                </a:extLst>
              </a:tr>
              <a:tr h="364524">
                <a:tc>
                  <a:txBody>
                    <a:bodyPr/>
                    <a:lstStyle/>
                    <a:p>
                      <a:pPr marL="0" marR="0" algn="l">
                        <a:lnSpc>
                          <a:spcPct val="115000"/>
                        </a:lnSpc>
                        <a:spcBef>
                          <a:spcPts val="0"/>
                        </a:spcBef>
                        <a:spcAft>
                          <a:spcPts val="0"/>
                        </a:spcAft>
                      </a:pPr>
                      <a:r>
                        <a:rPr lang="en-US" sz="2000" b="1" kern="1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Const.No</a:t>
                      </a:r>
                      <a:r>
                        <a:rPr lang="en-US" sz="2000" b="1"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09711152"/>
                  </a:ext>
                </a:extLst>
              </a:tr>
              <a:tr h="373278">
                <a:tc>
                  <a:txBody>
                    <a:bodyPr/>
                    <a:lstStyle/>
                    <a:p>
                      <a:pPr marL="0" marR="0" algn="l">
                        <a:lnSpc>
                          <a:spcPct val="115000"/>
                        </a:lnSpc>
                        <a:spcBef>
                          <a:spcPts val="0"/>
                        </a:spcBef>
                        <a:spcAft>
                          <a:spcPts val="0"/>
                        </a:spcAft>
                      </a:pPr>
                      <a:r>
                        <a:rPr lang="en-US" sz="2000" b="1"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Parliament Constituency</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27F92C"/>
                    </a:solidFill>
                  </a:tcPr>
                </a:tc>
                <a:extLst>
                  <a:ext uri="{0D108BD9-81ED-4DB2-BD59-A6C34878D82A}">
                    <a16:rowId xmlns:a16="http://schemas.microsoft.com/office/drawing/2014/main" val="1017748876"/>
                  </a:ext>
                </a:extLst>
              </a:tr>
              <a:tr h="400050">
                <a:tc>
                  <a:txBody>
                    <a:bodyPr/>
                    <a:lstStyle/>
                    <a:p>
                      <a:pPr marL="0" marR="0" algn="l">
                        <a:lnSpc>
                          <a:spcPct val="115000"/>
                        </a:lnSpc>
                        <a:spcBef>
                          <a:spcPts val="0"/>
                        </a:spcBef>
                        <a:spcAft>
                          <a:spcPts val="0"/>
                        </a:spcAft>
                      </a:pPr>
                      <a:r>
                        <a:rPr lang="en-US" sz="2000" b="1"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Leading Candidate</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71272165"/>
                  </a:ext>
                </a:extLst>
              </a:tr>
              <a:tr h="456917">
                <a:tc>
                  <a:txBody>
                    <a:bodyPr/>
                    <a:lstStyle/>
                    <a:p>
                      <a:pPr marL="0" marR="0" algn="l">
                        <a:lnSpc>
                          <a:spcPct val="115000"/>
                        </a:lnSpc>
                        <a:spcBef>
                          <a:spcPts val="0"/>
                        </a:spcBef>
                        <a:spcAft>
                          <a:spcPts val="0"/>
                        </a:spcAft>
                      </a:pPr>
                      <a:r>
                        <a:rPr lang="en-US" sz="2000" b="1"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Trailing Candidate</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49042952"/>
                  </a:ext>
                </a:extLst>
              </a:tr>
              <a:tr h="364524">
                <a:tc>
                  <a:txBody>
                    <a:bodyPr/>
                    <a:lstStyle/>
                    <a:p>
                      <a:pPr marL="0" marR="0" algn="l">
                        <a:lnSpc>
                          <a:spcPct val="115000"/>
                        </a:lnSpc>
                        <a:spcBef>
                          <a:spcPts val="0"/>
                        </a:spcBef>
                        <a:spcAft>
                          <a:spcPts val="0"/>
                        </a:spcAft>
                      </a:pPr>
                      <a:r>
                        <a:rPr lang="en-US" sz="2000" b="1"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Margin</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4113988"/>
                  </a:ext>
                </a:extLst>
              </a:tr>
              <a:tr h="364524">
                <a:tc>
                  <a:txBody>
                    <a:bodyPr/>
                    <a:lstStyle/>
                    <a:p>
                      <a:pPr marL="0" marR="0" algn="l">
                        <a:lnSpc>
                          <a:spcPct val="115000"/>
                        </a:lnSpc>
                        <a:spcBef>
                          <a:spcPts val="0"/>
                        </a:spcBef>
                        <a:spcAft>
                          <a:spcPts val="0"/>
                        </a:spcAft>
                      </a:pPr>
                      <a:r>
                        <a:rPr lang="en-US" sz="2000" b="1"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Status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60835938"/>
                  </a:ext>
                </a:extLst>
              </a:tr>
              <a:tr h="364524">
                <a:tc>
                  <a:txBody>
                    <a:bodyPr/>
                    <a:lstStyle/>
                    <a:p>
                      <a:pPr marL="0" marR="0" algn="l">
                        <a:lnSpc>
                          <a:spcPct val="115000"/>
                        </a:lnSpc>
                        <a:spcBef>
                          <a:spcPts val="0"/>
                        </a:spcBef>
                        <a:spcAft>
                          <a:spcPts val="0"/>
                        </a:spcAft>
                      </a:pPr>
                      <a:r>
                        <a:rPr lang="en-US" sz="2000" b="1"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State ID</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EB2FF9"/>
                    </a:solidFill>
                  </a:tcPr>
                </a:tc>
                <a:extLst>
                  <a:ext uri="{0D108BD9-81ED-4DB2-BD59-A6C34878D82A}">
                    <a16:rowId xmlns:a16="http://schemas.microsoft.com/office/drawing/2014/main" val="1046651331"/>
                  </a:ext>
                </a:extLst>
              </a:tr>
              <a:tr h="364524">
                <a:tc>
                  <a:txBody>
                    <a:bodyPr/>
                    <a:lstStyle/>
                    <a:p>
                      <a:pPr marL="0" marR="0" algn="l">
                        <a:lnSpc>
                          <a:spcPct val="115000"/>
                        </a:lnSpc>
                        <a:spcBef>
                          <a:spcPts val="0"/>
                        </a:spcBef>
                        <a:spcAft>
                          <a:spcPts val="0"/>
                        </a:spcAft>
                      </a:pPr>
                      <a:r>
                        <a:rPr lang="en-US" sz="2000" b="1"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State</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56094330"/>
                  </a:ext>
                </a:extLst>
              </a:tr>
            </a:tbl>
          </a:graphicData>
        </a:graphic>
      </p:graphicFrame>
      <p:graphicFrame>
        <p:nvGraphicFramePr>
          <p:cNvPr id="7" name="Table 6">
            <a:extLst>
              <a:ext uri="{FF2B5EF4-FFF2-40B4-BE49-F238E27FC236}">
                <a16:creationId xmlns:a16="http://schemas.microsoft.com/office/drawing/2014/main" id="{CD625209-1369-352C-BFB7-4BEF86A67FB3}"/>
              </a:ext>
            </a:extLst>
          </p:cNvPr>
          <p:cNvGraphicFramePr>
            <a:graphicFrameLocks noGrp="1"/>
          </p:cNvGraphicFramePr>
          <p:nvPr>
            <p:extLst>
              <p:ext uri="{D42A27DB-BD31-4B8C-83A1-F6EECF244321}">
                <p14:modId xmlns:p14="http://schemas.microsoft.com/office/powerpoint/2010/main" val="1147175660"/>
              </p:ext>
            </p:extLst>
          </p:nvPr>
        </p:nvGraphicFramePr>
        <p:xfrm>
          <a:off x="231189" y="819150"/>
          <a:ext cx="2064336" cy="2204628"/>
        </p:xfrm>
        <a:graphic>
          <a:graphicData uri="http://schemas.openxmlformats.org/drawingml/2006/table">
            <a:tbl>
              <a:tblPr firstRow="1" bandRow="1">
                <a:tableStyleId>{5C22544A-7EE6-4342-B048-85BDC9FD1C3A}</a:tableStyleId>
              </a:tblPr>
              <a:tblGrid>
                <a:gridCol w="2064336">
                  <a:extLst>
                    <a:ext uri="{9D8B030D-6E8A-4147-A177-3AD203B41FA5}">
                      <a16:colId xmlns:a16="http://schemas.microsoft.com/office/drawing/2014/main" val="2808038759"/>
                    </a:ext>
                  </a:extLst>
                </a:gridCol>
              </a:tblGrid>
              <a:tr h="342900">
                <a:tc>
                  <a:txBody>
                    <a:bodyPr/>
                    <a:lstStyle/>
                    <a:p>
                      <a:pPr marL="0" marR="0" algn="l">
                        <a:lnSpc>
                          <a:spcPct val="115000"/>
                        </a:lnSpc>
                        <a:spcBef>
                          <a:spcPts val="0"/>
                        </a:spcBef>
                        <a:spcAft>
                          <a:spcPts val="0"/>
                        </a:spcAft>
                      </a:pPr>
                      <a:r>
                        <a:rPr lang="en-US" sz="1600" b="1" i="1" u="sng"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Partywise_Results</a:t>
                      </a:r>
                      <a:r>
                        <a:rPr lang="en-US" sz="1600" b="1" i="1" kern="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 (pr)</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36701396"/>
                  </a:ext>
                </a:extLst>
              </a:tr>
              <a:tr h="480844">
                <a:tc>
                  <a:txBody>
                    <a:bodyPr/>
                    <a:lstStyle/>
                    <a:p>
                      <a:pPr algn="l"/>
                      <a:r>
                        <a:rPr lang="en-US" sz="2000" b="1" kern="1200" dirty="0">
                          <a:solidFill>
                            <a:schemeClr val="dk1"/>
                          </a:solidFill>
                          <a:effectLst/>
                          <a:latin typeface="+mn-lt"/>
                          <a:ea typeface="+mn-ea"/>
                          <a:cs typeface="+mn-cs"/>
                        </a:rPr>
                        <a:t>Party</a:t>
                      </a:r>
                      <a:endParaRPr lang="en-US" sz="2000" dirty="0"/>
                    </a:p>
                  </a:txBody>
                  <a:tcPr/>
                </a:tc>
                <a:extLst>
                  <a:ext uri="{0D108BD9-81ED-4DB2-BD59-A6C34878D82A}">
                    <a16:rowId xmlns:a16="http://schemas.microsoft.com/office/drawing/2014/main" val="3920027101"/>
                  </a:ext>
                </a:extLst>
              </a:tr>
              <a:tr h="480844">
                <a:tc>
                  <a:txBody>
                    <a:bodyPr/>
                    <a:lstStyle/>
                    <a:p>
                      <a:pPr algn="l"/>
                      <a:r>
                        <a:rPr lang="en-US" sz="2000" b="1" kern="1200" dirty="0">
                          <a:solidFill>
                            <a:schemeClr val="dk1"/>
                          </a:solidFill>
                          <a:effectLst/>
                          <a:latin typeface="+mn-lt"/>
                          <a:ea typeface="+mn-ea"/>
                          <a:cs typeface="+mn-cs"/>
                        </a:rPr>
                        <a:t>Won</a:t>
                      </a:r>
                      <a:endParaRPr lang="en-US" sz="2000" dirty="0"/>
                    </a:p>
                  </a:txBody>
                  <a:tcPr/>
                </a:tc>
                <a:extLst>
                  <a:ext uri="{0D108BD9-81ED-4DB2-BD59-A6C34878D82A}">
                    <a16:rowId xmlns:a16="http://schemas.microsoft.com/office/drawing/2014/main" val="791470885"/>
                  </a:ext>
                </a:extLst>
              </a:tr>
              <a:tr h="450020">
                <a:tc>
                  <a:txBody>
                    <a:bodyPr/>
                    <a:lstStyle/>
                    <a:p>
                      <a:pPr marL="0" marR="0" algn="l">
                        <a:lnSpc>
                          <a:spcPct val="115000"/>
                        </a:lnSpc>
                        <a:spcBef>
                          <a:spcPts val="0"/>
                        </a:spcBef>
                        <a:spcAft>
                          <a:spcPts val="0"/>
                        </a:spcAft>
                      </a:pPr>
                      <a:r>
                        <a:rPr lang="en-US" sz="2000" b="1"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Party ID</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FF00"/>
                    </a:solidFill>
                  </a:tcPr>
                </a:tc>
                <a:extLst>
                  <a:ext uri="{0D108BD9-81ED-4DB2-BD59-A6C34878D82A}">
                    <a16:rowId xmlns:a16="http://schemas.microsoft.com/office/drawing/2014/main" val="2363029911"/>
                  </a:ext>
                </a:extLst>
              </a:tr>
              <a:tr h="450020">
                <a:tc>
                  <a:txBody>
                    <a:bodyPr/>
                    <a:lstStyle/>
                    <a:p>
                      <a:pPr marL="0" marR="0" algn="l">
                        <a:lnSpc>
                          <a:spcPct val="115000"/>
                        </a:lnSpc>
                        <a:spcBef>
                          <a:spcPts val="0"/>
                        </a:spcBef>
                        <a:spcAft>
                          <a:spcPts val="0"/>
                        </a:spcAft>
                      </a:pPr>
                      <a:r>
                        <a:rPr lang="en-US" sz="2000" b="1"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Party Allianz</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9019212"/>
                  </a:ext>
                </a:extLst>
              </a:tr>
            </a:tbl>
          </a:graphicData>
        </a:graphic>
      </p:graphicFrame>
      <p:cxnSp>
        <p:nvCxnSpPr>
          <p:cNvPr id="9" name="Connector: Elbow 8">
            <a:extLst>
              <a:ext uri="{FF2B5EF4-FFF2-40B4-BE49-F238E27FC236}">
                <a16:creationId xmlns:a16="http://schemas.microsoft.com/office/drawing/2014/main" id="{F2631615-8C29-A6C5-C8F4-5D2CC9572093}"/>
              </a:ext>
            </a:extLst>
          </p:cNvPr>
          <p:cNvCxnSpPr>
            <a:cxnSpLocks/>
          </p:cNvCxnSpPr>
          <p:nvPr/>
        </p:nvCxnSpPr>
        <p:spPr>
          <a:xfrm>
            <a:off x="2281333" y="2543175"/>
            <a:ext cx="2552764" cy="2476845"/>
          </a:xfrm>
          <a:prstGeom prst="bentConnector3">
            <a:avLst>
              <a:gd name="adj1" fmla="val 50000"/>
            </a:avLst>
          </a:prstGeom>
          <a:ln w="28575">
            <a:solidFill>
              <a:srgbClr val="FFFF00"/>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13" name="Connector: Elbow 12">
            <a:extLst>
              <a:ext uri="{FF2B5EF4-FFF2-40B4-BE49-F238E27FC236}">
                <a16:creationId xmlns:a16="http://schemas.microsoft.com/office/drawing/2014/main" id="{A367230E-23E1-485E-DEE0-3B552C5B71D0}"/>
              </a:ext>
            </a:extLst>
          </p:cNvPr>
          <p:cNvCxnSpPr>
            <a:cxnSpLocks/>
          </p:cNvCxnSpPr>
          <p:nvPr/>
        </p:nvCxnSpPr>
        <p:spPr>
          <a:xfrm flipV="1">
            <a:off x="2858920" y="4529249"/>
            <a:ext cx="1975177" cy="1890601"/>
          </a:xfrm>
          <a:prstGeom prst="bentConnector3">
            <a:avLst>
              <a:gd name="adj1" fmla="val 50000"/>
            </a:avLst>
          </a:prstGeom>
          <a:ln w="28575">
            <a:solidFill>
              <a:srgbClr val="FF0000"/>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32" name="Connector: Elbow 31">
            <a:extLst>
              <a:ext uri="{FF2B5EF4-FFF2-40B4-BE49-F238E27FC236}">
                <a16:creationId xmlns:a16="http://schemas.microsoft.com/office/drawing/2014/main" id="{E9FDC493-9FBE-D170-FB45-959710487B2D}"/>
              </a:ext>
            </a:extLst>
          </p:cNvPr>
          <p:cNvCxnSpPr>
            <a:cxnSpLocks/>
          </p:cNvCxnSpPr>
          <p:nvPr/>
        </p:nvCxnSpPr>
        <p:spPr>
          <a:xfrm>
            <a:off x="7838167" y="1952625"/>
            <a:ext cx="1115333" cy="590550"/>
          </a:xfrm>
          <a:prstGeom prst="bentConnector3">
            <a:avLst/>
          </a:prstGeom>
          <a:ln w="28575">
            <a:solidFill>
              <a:srgbClr val="27F92C"/>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43" name="Connector: Elbow 42">
            <a:extLst>
              <a:ext uri="{FF2B5EF4-FFF2-40B4-BE49-F238E27FC236}">
                <a16:creationId xmlns:a16="http://schemas.microsoft.com/office/drawing/2014/main" id="{4A99D8EE-9352-82C5-F177-927501284BC0}"/>
              </a:ext>
            </a:extLst>
          </p:cNvPr>
          <p:cNvCxnSpPr>
            <a:cxnSpLocks/>
            <a:stCxn id="3" idx="3"/>
          </p:cNvCxnSpPr>
          <p:nvPr/>
        </p:nvCxnSpPr>
        <p:spPr>
          <a:xfrm flipV="1">
            <a:off x="6411036" y="4529249"/>
            <a:ext cx="2542464" cy="1556935"/>
          </a:xfrm>
          <a:prstGeom prst="bentConnector3">
            <a:avLst>
              <a:gd name="adj1" fmla="val 71354"/>
            </a:avLst>
          </a:prstGeom>
          <a:ln w="28575">
            <a:solidFill>
              <a:srgbClr val="EB2FF9"/>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7131F621-FF79-098E-4365-209530A1B4FA}"/>
              </a:ext>
            </a:extLst>
          </p:cNvPr>
          <p:cNvSpPr txBox="1"/>
          <p:nvPr/>
        </p:nvSpPr>
        <p:spPr>
          <a:xfrm>
            <a:off x="1589420" y="158369"/>
            <a:ext cx="9404635" cy="646331"/>
          </a:xfrm>
          <a:prstGeom prst="rect">
            <a:avLst/>
          </a:prstGeom>
          <a:noFill/>
        </p:spPr>
        <p:txBody>
          <a:bodyPr wrap="square" rtlCol="0">
            <a:spAutoFit/>
          </a:bodyPr>
          <a:lstStyle/>
          <a:p>
            <a:r>
              <a:rPr lang="en-US" sz="3600" b="1" i="1" dirty="0">
                <a:solidFill>
                  <a:srgbClr val="FFC000"/>
                </a:solidFill>
              </a:rPr>
              <a:t>Entity Relationship Diagram (ERD) / Schema</a:t>
            </a:r>
          </a:p>
        </p:txBody>
      </p:sp>
    </p:spTree>
    <p:extLst>
      <p:ext uri="{BB962C8B-B14F-4D97-AF65-F5344CB8AC3E}">
        <p14:creationId xmlns:p14="http://schemas.microsoft.com/office/powerpoint/2010/main" val="1208811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6000" b="-16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07C287-B6C8-EEAF-CEBD-19DCE4365203}"/>
              </a:ext>
            </a:extLst>
          </p:cNvPr>
          <p:cNvSpPr txBox="1"/>
          <p:nvPr/>
        </p:nvSpPr>
        <p:spPr>
          <a:xfrm>
            <a:off x="213360" y="152400"/>
            <a:ext cx="5110480" cy="400110"/>
          </a:xfrm>
          <a:prstGeom prst="rect">
            <a:avLst/>
          </a:prstGeom>
          <a:noFill/>
        </p:spPr>
        <p:txBody>
          <a:bodyPr wrap="square" rtlCol="0">
            <a:spAutoFit/>
          </a:bodyPr>
          <a:lstStyle/>
          <a:p>
            <a:r>
              <a:rPr lang="en-US" sz="2000" b="1" dirty="0">
                <a:solidFill>
                  <a:srgbClr val="FFFF00"/>
                </a:solidFill>
              </a:rPr>
              <a:t>⇨ </a:t>
            </a:r>
            <a:r>
              <a:rPr lang="en-US" sz="2000" b="1" i="1" dirty="0">
                <a:solidFill>
                  <a:srgbClr val="FFFF00"/>
                </a:solidFill>
              </a:rPr>
              <a:t>Compute the Total Seat Count?</a:t>
            </a:r>
          </a:p>
        </p:txBody>
      </p:sp>
      <p:pic>
        <p:nvPicPr>
          <p:cNvPr id="7" name="Picture 6">
            <a:extLst>
              <a:ext uri="{FF2B5EF4-FFF2-40B4-BE49-F238E27FC236}">
                <a16:creationId xmlns:a16="http://schemas.microsoft.com/office/drawing/2014/main" id="{FC0779A2-ABAB-5C15-3ED2-0F1E4C01E4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679" y="4528534"/>
            <a:ext cx="3344546" cy="1328719"/>
          </a:xfrm>
          <a:prstGeom prst="rect">
            <a:avLst/>
          </a:prstGeom>
        </p:spPr>
      </p:pic>
      <p:pic>
        <p:nvPicPr>
          <p:cNvPr id="9" name="Picture 8" descr="A close up of words&#10;&#10;Description automatically generated">
            <a:extLst>
              <a:ext uri="{FF2B5EF4-FFF2-40B4-BE49-F238E27FC236}">
                <a16:creationId xmlns:a16="http://schemas.microsoft.com/office/drawing/2014/main" id="{29CAA6CC-186F-481A-5875-5F6179E62A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169" y="1300480"/>
            <a:ext cx="10275219" cy="2033270"/>
          </a:xfrm>
          <a:prstGeom prst="rect">
            <a:avLst/>
          </a:prstGeom>
        </p:spPr>
      </p:pic>
      <p:sp>
        <p:nvSpPr>
          <p:cNvPr id="10" name="TextBox 9">
            <a:extLst>
              <a:ext uri="{FF2B5EF4-FFF2-40B4-BE49-F238E27FC236}">
                <a16:creationId xmlns:a16="http://schemas.microsoft.com/office/drawing/2014/main" id="{B01FE845-3EB7-D256-73F1-A7735271F7BD}"/>
              </a:ext>
            </a:extLst>
          </p:cNvPr>
          <p:cNvSpPr txBox="1"/>
          <p:nvPr/>
        </p:nvSpPr>
        <p:spPr>
          <a:xfrm>
            <a:off x="6096000" y="152400"/>
            <a:ext cx="5913120" cy="646331"/>
          </a:xfrm>
          <a:prstGeom prst="rect">
            <a:avLst/>
          </a:prstGeom>
          <a:noFill/>
          <a:ln>
            <a:noFill/>
          </a:ln>
        </p:spPr>
        <p:txBody>
          <a:bodyPr wrap="square" rtlCol="0">
            <a:spAutoFit/>
          </a:bodyPr>
          <a:lstStyle/>
          <a:p>
            <a:r>
              <a:rPr lang="en-US" b="1" i="1" dirty="0">
                <a:solidFill>
                  <a:srgbClr val="FF0000"/>
                </a:solidFill>
              </a:rPr>
              <a:t>The ballot is stronger than the bullet </a:t>
            </a:r>
            <a:endParaRPr lang="en-US" dirty="0">
              <a:solidFill>
                <a:srgbClr val="FF0000"/>
              </a:solidFill>
            </a:endParaRPr>
          </a:p>
          <a:p>
            <a:r>
              <a:rPr lang="en-US" b="1" dirty="0">
                <a:solidFill>
                  <a:srgbClr val="FF0000"/>
                </a:solidFill>
              </a:rPr>
              <a:t>                                                                              </a:t>
            </a:r>
            <a:r>
              <a:rPr lang="en-US" sz="1800" b="1" dirty="0">
                <a:solidFill>
                  <a:srgbClr val="FFFF00"/>
                </a:solidFill>
              </a:rPr>
              <a:t>⇨  </a:t>
            </a:r>
            <a:r>
              <a:rPr lang="en-US" b="1" dirty="0">
                <a:solidFill>
                  <a:schemeClr val="accent2">
                    <a:lumMod val="20000"/>
                    <a:lumOff val="80000"/>
                  </a:schemeClr>
                </a:solidFill>
              </a:rPr>
              <a:t>Abraham Lincoln</a:t>
            </a:r>
          </a:p>
        </p:txBody>
      </p:sp>
    </p:spTree>
    <p:extLst>
      <p:ext uri="{BB962C8B-B14F-4D97-AF65-F5344CB8AC3E}">
        <p14:creationId xmlns:p14="http://schemas.microsoft.com/office/powerpoint/2010/main" val="4042319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18028A-7DC3-03A3-CECD-667CEA342E22}"/>
              </a:ext>
            </a:extLst>
          </p:cNvPr>
          <p:cNvSpPr txBox="1"/>
          <p:nvPr/>
        </p:nvSpPr>
        <p:spPr>
          <a:xfrm>
            <a:off x="121873" y="0"/>
            <a:ext cx="5628640" cy="707886"/>
          </a:xfrm>
          <a:prstGeom prst="rect">
            <a:avLst/>
          </a:prstGeom>
          <a:noFill/>
        </p:spPr>
        <p:txBody>
          <a:bodyPr wrap="square" rtlCol="0">
            <a:spAutoFit/>
          </a:bodyPr>
          <a:lstStyle/>
          <a:p>
            <a:r>
              <a:rPr lang="en-US" sz="2000" b="1" i="1" dirty="0">
                <a:solidFill>
                  <a:srgbClr val="002060"/>
                </a:solidFill>
              </a:rPr>
              <a:t>⇨ Summarize the total number of electoral seats distributed across each state ?</a:t>
            </a:r>
          </a:p>
        </p:txBody>
      </p:sp>
      <p:pic>
        <p:nvPicPr>
          <p:cNvPr id="4" name="Picture 3">
            <a:extLst>
              <a:ext uri="{FF2B5EF4-FFF2-40B4-BE49-F238E27FC236}">
                <a16:creationId xmlns:a16="http://schemas.microsoft.com/office/drawing/2014/main" id="{93444EDD-4C31-23E3-B941-B04D3E7DC0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73" y="779006"/>
            <a:ext cx="11948254" cy="1781424"/>
          </a:xfrm>
          <a:prstGeom prst="rect">
            <a:avLst/>
          </a:prstGeom>
        </p:spPr>
      </p:pic>
      <p:sp>
        <p:nvSpPr>
          <p:cNvPr id="11" name="TextBox 10">
            <a:extLst>
              <a:ext uri="{FF2B5EF4-FFF2-40B4-BE49-F238E27FC236}">
                <a16:creationId xmlns:a16="http://schemas.microsoft.com/office/drawing/2014/main" id="{2D8EAE8E-10CE-686C-BC13-412D7ECAFFF2}"/>
              </a:ext>
            </a:extLst>
          </p:cNvPr>
          <p:cNvSpPr txBox="1"/>
          <p:nvPr/>
        </p:nvSpPr>
        <p:spPr>
          <a:xfrm>
            <a:off x="6096000" y="110102"/>
            <a:ext cx="5974127" cy="646331"/>
          </a:xfrm>
          <a:prstGeom prst="rect">
            <a:avLst/>
          </a:prstGeom>
          <a:noFill/>
        </p:spPr>
        <p:txBody>
          <a:bodyPr wrap="square" rtlCol="0">
            <a:spAutoFit/>
          </a:bodyPr>
          <a:lstStyle/>
          <a:p>
            <a:r>
              <a:rPr lang="en-US" b="1" i="1" dirty="0">
                <a:solidFill>
                  <a:srgbClr val="FF0000"/>
                </a:solidFill>
              </a:rPr>
              <a:t>Bad officials are elected by good citizens who don’t vote</a:t>
            </a:r>
          </a:p>
          <a:p>
            <a:r>
              <a:rPr lang="en-US" b="1" dirty="0"/>
              <a:t>                                                                           </a:t>
            </a:r>
            <a:r>
              <a:rPr lang="en-US" sz="1800" b="1" i="1" dirty="0">
                <a:solidFill>
                  <a:srgbClr val="002060"/>
                </a:solidFill>
              </a:rPr>
              <a:t>⇨ </a:t>
            </a:r>
            <a:r>
              <a:rPr lang="en-US" b="1" dirty="0"/>
              <a:t>George Jean Nathan</a:t>
            </a:r>
          </a:p>
        </p:txBody>
      </p:sp>
      <p:pic>
        <p:nvPicPr>
          <p:cNvPr id="5" name="Picture 4" descr="A screenshot of a computer&#10;&#10;Description automatically generated">
            <a:extLst>
              <a:ext uri="{FF2B5EF4-FFF2-40B4-BE49-F238E27FC236}">
                <a16:creationId xmlns:a16="http://schemas.microsoft.com/office/drawing/2014/main" id="{1B24130E-41F8-2DC7-53EC-B2A5BF59AB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18" y="2631551"/>
            <a:ext cx="4325707" cy="4171096"/>
          </a:xfrm>
          <a:prstGeom prst="rect">
            <a:avLst/>
          </a:prstGeom>
        </p:spPr>
      </p:pic>
      <p:pic>
        <p:nvPicPr>
          <p:cNvPr id="7" name="Picture 6" descr="A screenshot of a table&#10;&#10;Description automatically generated">
            <a:extLst>
              <a:ext uri="{FF2B5EF4-FFF2-40B4-BE49-F238E27FC236}">
                <a16:creationId xmlns:a16="http://schemas.microsoft.com/office/drawing/2014/main" id="{D2F6D6E2-1501-F4E6-6D10-BE9D0800C8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9600" y="2631550"/>
            <a:ext cx="4120230" cy="4171097"/>
          </a:xfrm>
          <a:prstGeom prst="rect">
            <a:avLst/>
          </a:prstGeom>
        </p:spPr>
      </p:pic>
      <p:pic>
        <p:nvPicPr>
          <p:cNvPr id="12" name="Picture 11" descr="A screenshot of a table&#10;&#10;Description automatically generated">
            <a:extLst>
              <a:ext uri="{FF2B5EF4-FFF2-40B4-BE49-F238E27FC236}">
                <a16:creationId xmlns:a16="http://schemas.microsoft.com/office/drawing/2014/main" id="{B1C2E259-17C4-09D7-2580-6C64144D4B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06505" y="2631550"/>
            <a:ext cx="3558277" cy="4171097"/>
          </a:xfrm>
          <a:prstGeom prst="rect">
            <a:avLst/>
          </a:prstGeom>
        </p:spPr>
      </p:pic>
    </p:spTree>
    <p:extLst>
      <p:ext uri="{BB962C8B-B14F-4D97-AF65-F5344CB8AC3E}">
        <p14:creationId xmlns:p14="http://schemas.microsoft.com/office/powerpoint/2010/main" val="2542908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6000" b="-1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FE1960-8120-E96D-5ACA-E785ED4F9545}"/>
              </a:ext>
            </a:extLst>
          </p:cNvPr>
          <p:cNvSpPr txBox="1"/>
          <p:nvPr/>
        </p:nvSpPr>
        <p:spPr>
          <a:xfrm>
            <a:off x="5092147" y="104775"/>
            <a:ext cx="7099853" cy="646331"/>
          </a:xfrm>
          <a:prstGeom prst="rect">
            <a:avLst/>
          </a:prstGeom>
          <a:noFill/>
        </p:spPr>
        <p:txBody>
          <a:bodyPr wrap="square" rtlCol="0">
            <a:spAutoFit/>
          </a:bodyPr>
          <a:lstStyle/>
          <a:p>
            <a:r>
              <a:rPr lang="en-US" b="1" i="1" dirty="0"/>
              <a:t>Voting is the expression of our commitment to ourselves, one                       another, this country, and this world                         </a:t>
            </a:r>
            <a:r>
              <a:rPr lang="en-US" sz="1800" b="1" i="1" dirty="0">
                <a:solidFill>
                  <a:srgbClr val="FFFF00"/>
                </a:solidFill>
              </a:rPr>
              <a:t>⇨</a:t>
            </a:r>
            <a:r>
              <a:rPr lang="en-US" sz="1800" b="1" i="1" dirty="0">
                <a:solidFill>
                  <a:srgbClr val="002060"/>
                </a:solidFill>
              </a:rPr>
              <a:t> </a:t>
            </a:r>
            <a:r>
              <a:rPr lang="en-US" b="1" dirty="0">
                <a:solidFill>
                  <a:srgbClr val="FFFF00"/>
                </a:solidFill>
              </a:rPr>
              <a:t>Sharon </a:t>
            </a:r>
            <a:r>
              <a:rPr lang="en-US" b="1" dirty="0" err="1">
                <a:solidFill>
                  <a:srgbClr val="FFFF00"/>
                </a:solidFill>
              </a:rPr>
              <a:t>Salzberg</a:t>
            </a:r>
            <a:endParaRPr lang="en-US" b="1" dirty="0">
              <a:solidFill>
                <a:srgbClr val="FFFF00"/>
              </a:solidFill>
            </a:endParaRPr>
          </a:p>
        </p:txBody>
      </p:sp>
      <p:sp>
        <p:nvSpPr>
          <p:cNvPr id="3" name="TextBox 2">
            <a:extLst>
              <a:ext uri="{FF2B5EF4-FFF2-40B4-BE49-F238E27FC236}">
                <a16:creationId xmlns:a16="http://schemas.microsoft.com/office/drawing/2014/main" id="{FD5C2D92-806D-E2A0-24B3-22EFCA1B4F76}"/>
              </a:ext>
            </a:extLst>
          </p:cNvPr>
          <p:cNvSpPr txBox="1"/>
          <p:nvPr/>
        </p:nvSpPr>
        <p:spPr>
          <a:xfrm>
            <a:off x="0" y="89453"/>
            <a:ext cx="3607904" cy="735496"/>
          </a:xfrm>
          <a:prstGeom prst="rect">
            <a:avLst/>
          </a:prstGeom>
          <a:noFill/>
        </p:spPr>
        <p:txBody>
          <a:bodyPr wrap="square" rtlCol="0">
            <a:spAutoFit/>
          </a:bodyPr>
          <a:lstStyle/>
          <a:p>
            <a:r>
              <a:rPr lang="en-US" sz="2000" b="1" dirty="0">
                <a:solidFill>
                  <a:srgbClr val="FFC000"/>
                </a:solidFill>
              </a:rPr>
              <a:t>⇨ </a:t>
            </a:r>
            <a:r>
              <a:rPr lang="en-US" sz="2000" b="1" i="1" dirty="0">
                <a:solidFill>
                  <a:srgbClr val="FFC000"/>
                </a:solidFill>
              </a:rPr>
              <a:t>Determine the total seats claimed by the NDA alliance?</a:t>
            </a:r>
          </a:p>
        </p:txBody>
      </p:sp>
      <p:pic>
        <p:nvPicPr>
          <p:cNvPr id="5" name="Picture 4" descr="A screenshot of a computer screen&#10;&#10;Description automatically generated">
            <a:extLst>
              <a:ext uri="{FF2B5EF4-FFF2-40B4-BE49-F238E27FC236}">
                <a16:creationId xmlns:a16="http://schemas.microsoft.com/office/drawing/2014/main" id="{E44D8775-3012-863C-BF8E-D6476BA330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48" y="828675"/>
            <a:ext cx="5464152" cy="5923059"/>
          </a:xfrm>
          <a:prstGeom prst="rect">
            <a:avLst/>
          </a:prstGeom>
        </p:spPr>
      </p:pic>
      <p:pic>
        <p:nvPicPr>
          <p:cNvPr id="7" name="Picture 6">
            <a:extLst>
              <a:ext uri="{FF2B5EF4-FFF2-40B4-BE49-F238E27FC236}">
                <a16:creationId xmlns:a16="http://schemas.microsoft.com/office/drawing/2014/main" id="{72C9E6ED-363A-301B-DCB9-41994D7918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142" y="4506418"/>
            <a:ext cx="3358502" cy="999860"/>
          </a:xfrm>
          <a:prstGeom prst="rect">
            <a:avLst/>
          </a:prstGeom>
        </p:spPr>
      </p:pic>
      <p:sp>
        <p:nvSpPr>
          <p:cNvPr id="8" name="TextBox 7">
            <a:extLst>
              <a:ext uri="{FF2B5EF4-FFF2-40B4-BE49-F238E27FC236}">
                <a16:creationId xmlns:a16="http://schemas.microsoft.com/office/drawing/2014/main" id="{5AC22A1C-99E9-2E21-D136-8885DA74ACC9}"/>
              </a:ext>
            </a:extLst>
          </p:cNvPr>
          <p:cNvSpPr txBox="1"/>
          <p:nvPr/>
        </p:nvSpPr>
        <p:spPr>
          <a:xfrm>
            <a:off x="6420678" y="6334780"/>
            <a:ext cx="5771322" cy="523220"/>
          </a:xfrm>
          <a:prstGeom prst="rect">
            <a:avLst/>
          </a:prstGeom>
          <a:noFill/>
        </p:spPr>
        <p:txBody>
          <a:bodyPr wrap="square" rtlCol="0">
            <a:spAutoFit/>
          </a:bodyPr>
          <a:lstStyle/>
          <a:p>
            <a:r>
              <a:rPr lang="en-US" sz="1400" b="1" dirty="0">
                <a:latin typeface="Segoe UI Semibold" panose="020B0702040204020203" pitchFamily="34" charset="0"/>
                <a:cs typeface="Segoe UI Semibold" panose="020B0702040204020203" pitchFamily="34" charset="0"/>
              </a:rPr>
              <a:t>Note: Before calculating the seats of NDA alliance, initially we have to know that how many &amp; which parties are there in NDA alliance.</a:t>
            </a:r>
          </a:p>
        </p:txBody>
      </p:sp>
    </p:spTree>
    <p:extLst>
      <p:ext uri="{BB962C8B-B14F-4D97-AF65-F5344CB8AC3E}">
        <p14:creationId xmlns:p14="http://schemas.microsoft.com/office/powerpoint/2010/main" val="1900679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5A984D-5323-8098-5EE1-AC6FC41A2EAB}"/>
              </a:ext>
            </a:extLst>
          </p:cNvPr>
          <p:cNvSpPr txBox="1"/>
          <p:nvPr/>
        </p:nvSpPr>
        <p:spPr>
          <a:xfrm>
            <a:off x="-1" y="89453"/>
            <a:ext cx="4442791" cy="707886"/>
          </a:xfrm>
          <a:prstGeom prst="rect">
            <a:avLst/>
          </a:prstGeom>
          <a:noFill/>
        </p:spPr>
        <p:txBody>
          <a:bodyPr wrap="square" rtlCol="0">
            <a:spAutoFit/>
          </a:bodyPr>
          <a:lstStyle/>
          <a:p>
            <a:r>
              <a:rPr lang="en-US" sz="2000" b="1" dirty="0">
                <a:solidFill>
                  <a:srgbClr val="FFC000"/>
                </a:solidFill>
              </a:rPr>
              <a:t>⇨ </a:t>
            </a:r>
            <a:r>
              <a:rPr lang="en-US" sz="2000" b="1" i="1" dirty="0">
                <a:solidFill>
                  <a:srgbClr val="FFC000"/>
                </a:solidFill>
              </a:rPr>
              <a:t>Determine the total seats claimed by the NDA alliance Parties?</a:t>
            </a:r>
          </a:p>
        </p:txBody>
      </p:sp>
      <p:sp>
        <p:nvSpPr>
          <p:cNvPr id="3" name="TextBox 2">
            <a:extLst>
              <a:ext uri="{FF2B5EF4-FFF2-40B4-BE49-F238E27FC236}">
                <a16:creationId xmlns:a16="http://schemas.microsoft.com/office/drawing/2014/main" id="{690CF341-D0E1-C8FD-D6AA-FDD6D1052013}"/>
              </a:ext>
            </a:extLst>
          </p:cNvPr>
          <p:cNvSpPr txBox="1"/>
          <p:nvPr/>
        </p:nvSpPr>
        <p:spPr>
          <a:xfrm>
            <a:off x="6193410" y="6334780"/>
            <a:ext cx="5998590" cy="523220"/>
          </a:xfrm>
          <a:prstGeom prst="rect">
            <a:avLst/>
          </a:prstGeom>
          <a:noFill/>
        </p:spPr>
        <p:txBody>
          <a:bodyPr wrap="square" rtlCol="0">
            <a:spAutoFit/>
          </a:bodyPr>
          <a:lstStyle/>
          <a:p>
            <a:r>
              <a:rPr lang="en-US" sz="1400" b="1" dirty="0">
                <a:solidFill>
                  <a:schemeClr val="bg1"/>
                </a:solidFill>
                <a:latin typeface="Segoe UI Semibold" panose="020B0702040204020203" pitchFamily="34" charset="0"/>
                <a:cs typeface="Segoe UI Semibold" panose="020B0702040204020203" pitchFamily="34" charset="0"/>
              </a:rPr>
              <a:t>Note: Before calculating the seats of NDA alliance Parties, initially we have to know that how many &amp; which parties are there in NDA alliance.</a:t>
            </a:r>
          </a:p>
        </p:txBody>
      </p:sp>
      <p:sp>
        <p:nvSpPr>
          <p:cNvPr id="4" name="TextBox 3">
            <a:extLst>
              <a:ext uri="{FF2B5EF4-FFF2-40B4-BE49-F238E27FC236}">
                <a16:creationId xmlns:a16="http://schemas.microsoft.com/office/drawing/2014/main" id="{5132A33E-D4FD-760D-A748-2B2A3CFC03DD}"/>
              </a:ext>
            </a:extLst>
          </p:cNvPr>
          <p:cNvSpPr txBox="1"/>
          <p:nvPr/>
        </p:nvSpPr>
        <p:spPr>
          <a:xfrm>
            <a:off x="5092147" y="0"/>
            <a:ext cx="7099853" cy="646331"/>
          </a:xfrm>
          <a:prstGeom prst="rect">
            <a:avLst/>
          </a:prstGeom>
          <a:noFill/>
        </p:spPr>
        <p:txBody>
          <a:bodyPr wrap="square" rtlCol="0">
            <a:spAutoFit/>
          </a:bodyPr>
          <a:lstStyle/>
          <a:p>
            <a:r>
              <a:rPr lang="en-US" b="1" i="1" dirty="0">
                <a:solidFill>
                  <a:srgbClr val="FF0000"/>
                </a:solidFill>
              </a:rPr>
              <a:t>The right to vote is a consequence, not a primary cause, of a free social condition                                                                  </a:t>
            </a:r>
            <a:r>
              <a:rPr lang="en-US" sz="1800" b="1" dirty="0">
                <a:solidFill>
                  <a:schemeClr val="accent2">
                    <a:lumMod val="40000"/>
                    <a:lumOff val="60000"/>
                  </a:schemeClr>
                </a:solidFill>
              </a:rPr>
              <a:t>⇨ </a:t>
            </a:r>
            <a:r>
              <a:rPr lang="en-US" b="1" i="1" dirty="0">
                <a:solidFill>
                  <a:schemeClr val="accent2">
                    <a:lumMod val="40000"/>
                    <a:lumOff val="60000"/>
                  </a:schemeClr>
                </a:solidFill>
              </a:rPr>
              <a:t>Benjamin Disraeli</a:t>
            </a:r>
          </a:p>
        </p:txBody>
      </p:sp>
      <p:pic>
        <p:nvPicPr>
          <p:cNvPr id="6" name="Picture 5" descr="A screenshot of a computer&#10;&#10;Description automatically generated">
            <a:extLst>
              <a:ext uri="{FF2B5EF4-FFF2-40B4-BE49-F238E27FC236}">
                <a16:creationId xmlns:a16="http://schemas.microsoft.com/office/drawing/2014/main" id="{59A014DB-577C-22BB-FACC-5DD566F3D8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193" y="819125"/>
            <a:ext cx="5011877" cy="6038875"/>
          </a:xfrm>
          <a:prstGeom prst="rect">
            <a:avLst/>
          </a:prstGeom>
        </p:spPr>
      </p:pic>
      <p:pic>
        <p:nvPicPr>
          <p:cNvPr id="8" name="Picture 7" descr="A table with text and numbers&#10;&#10;Description automatically generated">
            <a:extLst>
              <a:ext uri="{FF2B5EF4-FFF2-40B4-BE49-F238E27FC236}">
                <a16:creationId xmlns:a16="http://schemas.microsoft.com/office/drawing/2014/main" id="{D07DA73A-49CD-6034-0856-C27A7EA3C1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0090" y="960547"/>
            <a:ext cx="4101910" cy="5374233"/>
          </a:xfrm>
          <a:prstGeom prst="rect">
            <a:avLst/>
          </a:prstGeom>
        </p:spPr>
      </p:pic>
    </p:spTree>
    <p:extLst>
      <p:ext uri="{BB962C8B-B14F-4D97-AF65-F5344CB8AC3E}">
        <p14:creationId xmlns:p14="http://schemas.microsoft.com/office/powerpoint/2010/main" val="3880968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9000" b="-6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7BE1E2-6954-D0D7-74D2-5A3EAFB1A13C}"/>
              </a:ext>
            </a:extLst>
          </p:cNvPr>
          <p:cNvSpPr txBox="1"/>
          <p:nvPr/>
        </p:nvSpPr>
        <p:spPr>
          <a:xfrm>
            <a:off x="94267" y="0"/>
            <a:ext cx="6664752" cy="707886"/>
          </a:xfrm>
          <a:prstGeom prst="rect">
            <a:avLst/>
          </a:prstGeom>
          <a:noFill/>
        </p:spPr>
        <p:txBody>
          <a:bodyPr wrap="square" rtlCol="0">
            <a:spAutoFit/>
          </a:bodyPr>
          <a:lstStyle/>
          <a:p>
            <a:r>
              <a:rPr lang="en-US" sz="2000" b="1" dirty="0">
                <a:solidFill>
                  <a:srgbClr val="FFC000"/>
                </a:solidFill>
              </a:rPr>
              <a:t>⇨ </a:t>
            </a:r>
            <a:r>
              <a:rPr lang="en-US" sz="2000" b="1" i="1" dirty="0">
                <a:solidFill>
                  <a:srgbClr val="FFC000"/>
                </a:solidFill>
              </a:rPr>
              <a:t>Determine the </a:t>
            </a:r>
            <a:r>
              <a:rPr lang="en-US" sz="2000" b="1" i="1" dirty="0">
                <a:solidFill>
                  <a:srgbClr val="FFC000"/>
                </a:solidFill>
                <a:latin typeface="Consolas" panose="020B0609020204030204" pitchFamily="49" charset="0"/>
              </a:rPr>
              <a:t>total no of Seats Won by I.N.D.I.A. Alliance?</a:t>
            </a:r>
          </a:p>
        </p:txBody>
      </p:sp>
      <p:sp>
        <p:nvSpPr>
          <p:cNvPr id="3" name="TextBox 2">
            <a:extLst>
              <a:ext uri="{FF2B5EF4-FFF2-40B4-BE49-F238E27FC236}">
                <a16:creationId xmlns:a16="http://schemas.microsoft.com/office/drawing/2014/main" id="{DD83EBEB-4FD8-40EA-A7A9-7A9AE1963AD1}"/>
              </a:ext>
            </a:extLst>
          </p:cNvPr>
          <p:cNvSpPr txBox="1"/>
          <p:nvPr/>
        </p:nvSpPr>
        <p:spPr>
          <a:xfrm>
            <a:off x="6730738" y="15388"/>
            <a:ext cx="5486400" cy="646331"/>
          </a:xfrm>
          <a:prstGeom prst="rect">
            <a:avLst/>
          </a:prstGeom>
          <a:noFill/>
        </p:spPr>
        <p:txBody>
          <a:bodyPr wrap="square" rtlCol="0">
            <a:spAutoFit/>
          </a:bodyPr>
          <a:lstStyle/>
          <a:p>
            <a:r>
              <a:rPr lang="en-US" b="1" i="1" dirty="0"/>
              <a:t>A vote is a kind of prayer about the kind of world we want to live in                     </a:t>
            </a:r>
            <a:r>
              <a:rPr lang="en-US" sz="1800" b="1" dirty="0">
                <a:solidFill>
                  <a:srgbClr val="FFFF00"/>
                </a:solidFill>
              </a:rPr>
              <a:t>⇨ </a:t>
            </a:r>
            <a:r>
              <a:rPr lang="en-US" b="1" dirty="0">
                <a:solidFill>
                  <a:srgbClr val="FFFF00"/>
                </a:solidFill>
              </a:rPr>
              <a:t>Rev. Dr. William J. Barber</a:t>
            </a:r>
          </a:p>
        </p:txBody>
      </p:sp>
      <p:pic>
        <p:nvPicPr>
          <p:cNvPr id="11" name="Picture 10">
            <a:extLst>
              <a:ext uri="{FF2B5EF4-FFF2-40B4-BE49-F238E27FC236}">
                <a16:creationId xmlns:a16="http://schemas.microsoft.com/office/drawing/2014/main" id="{6D3168FB-E917-22F5-EC1A-1B7015805E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5119" y="2876840"/>
            <a:ext cx="4446334" cy="1104320"/>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A1A4F9D9-6554-9027-2697-53421484C0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67" y="707885"/>
            <a:ext cx="6849458" cy="6045339"/>
          </a:xfrm>
          <a:prstGeom prst="rect">
            <a:avLst/>
          </a:prstGeom>
        </p:spPr>
      </p:pic>
      <p:sp>
        <p:nvSpPr>
          <p:cNvPr id="14" name="TextBox 13">
            <a:extLst>
              <a:ext uri="{FF2B5EF4-FFF2-40B4-BE49-F238E27FC236}">
                <a16:creationId xmlns:a16="http://schemas.microsoft.com/office/drawing/2014/main" id="{3B0765F4-F716-5C0C-E2AE-308B6663FFDD}"/>
              </a:ext>
            </a:extLst>
          </p:cNvPr>
          <p:cNvSpPr txBox="1"/>
          <p:nvPr/>
        </p:nvSpPr>
        <p:spPr>
          <a:xfrm>
            <a:off x="8898354" y="5888505"/>
            <a:ext cx="3293099" cy="954107"/>
          </a:xfrm>
          <a:prstGeom prst="rect">
            <a:avLst/>
          </a:prstGeom>
          <a:noFill/>
        </p:spPr>
        <p:txBody>
          <a:bodyPr wrap="square" rtlCol="0">
            <a:spAutoFit/>
          </a:bodyPr>
          <a:lstStyle/>
          <a:p>
            <a:r>
              <a:rPr lang="en-US" sz="1400" b="1" dirty="0">
                <a:latin typeface="Segoe UI Semibold" panose="020B0702040204020203" pitchFamily="34" charset="0"/>
                <a:cs typeface="Segoe UI Semibold" panose="020B0702040204020203" pitchFamily="34" charset="0"/>
              </a:rPr>
              <a:t>Note: Before calculating the seats of INDIA alliance, initially we have to know that how many &amp; which parties are there in INDIA alliance.</a:t>
            </a:r>
          </a:p>
        </p:txBody>
      </p:sp>
    </p:spTree>
    <p:extLst>
      <p:ext uri="{BB962C8B-B14F-4D97-AF65-F5344CB8AC3E}">
        <p14:creationId xmlns:p14="http://schemas.microsoft.com/office/powerpoint/2010/main" val="2206587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8000" b="-38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1CCE7D-4CA5-6C69-4C68-4BE1E1F8795A}"/>
              </a:ext>
            </a:extLst>
          </p:cNvPr>
          <p:cNvSpPr txBox="1"/>
          <p:nvPr/>
        </p:nvSpPr>
        <p:spPr>
          <a:xfrm>
            <a:off x="0" y="0"/>
            <a:ext cx="4920793" cy="1015663"/>
          </a:xfrm>
          <a:prstGeom prst="rect">
            <a:avLst/>
          </a:prstGeom>
          <a:noFill/>
        </p:spPr>
        <p:txBody>
          <a:bodyPr wrap="square" rtlCol="0">
            <a:spAutoFit/>
          </a:bodyPr>
          <a:lstStyle/>
          <a:p>
            <a:r>
              <a:rPr lang="en-US" sz="2000" b="1" dirty="0">
                <a:solidFill>
                  <a:schemeClr val="bg1">
                    <a:lumMod val="95000"/>
                  </a:schemeClr>
                </a:solidFill>
              </a:rPr>
              <a:t>⇨ </a:t>
            </a:r>
            <a:r>
              <a:rPr lang="en-US" sz="2000" b="1" i="1" dirty="0">
                <a:solidFill>
                  <a:schemeClr val="bg1">
                    <a:lumMod val="95000"/>
                  </a:schemeClr>
                </a:solidFill>
              </a:rPr>
              <a:t>Determine the total seats claimed by the I.N.D.I.A. alliance Parties?</a:t>
            </a:r>
          </a:p>
          <a:p>
            <a:endParaRPr lang="en-US" sz="2000" b="1" i="1" dirty="0">
              <a:solidFill>
                <a:srgbClr val="FFC000"/>
              </a:solidFill>
            </a:endParaRPr>
          </a:p>
        </p:txBody>
      </p:sp>
      <p:pic>
        <p:nvPicPr>
          <p:cNvPr id="4" name="Picture 3" descr="A screenshot of a computer&#10;&#10;Description automatically generated">
            <a:extLst>
              <a:ext uri="{FF2B5EF4-FFF2-40B4-BE49-F238E27FC236}">
                <a16:creationId xmlns:a16="http://schemas.microsoft.com/office/drawing/2014/main" id="{51B36C1A-D9EB-8F8D-8E12-63D849EA0C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62" y="627120"/>
            <a:ext cx="7098382" cy="6141326"/>
          </a:xfrm>
          <a:prstGeom prst="rect">
            <a:avLst/>
          </a:prstGeom>
        </p:spPr>
      </p:pic>
      <p:pic>
        <p:nvPicPr>
          <p:cNvPr id="6" name="Picture 5" descr="A screenshot of a table&#10;&#10;Description automatically generated">
            <a:extLst>
              <a:ext uri="{FF2B5EF4-FFF2-40B4-BE49-F238E27FC236}">
                <a16:creationId xmlns:a16="http://schemas.microsoft.com/office/drawing/2014/main" id="{B64EF79C-7B44-3BE9-181D-AC4889B350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7625" y="789539"/>
            <a:ext cx="3817855" cy="5382822"/>
          </a:xfrm>
          <a:prstGeom prst="rect">
            <a:avLst/>
          </a:prstGeom>
        </p:spPr>
      </p:pic>
      <p:sp>
        <p:nvSpPr>
          <p:cNvPr id="7" name="TextBox 6">
            <a:extLst>
              <a:ext uri="{FF2B5EF4-FFF2-40B4-BE49-F238E27FC236}">
                <a16:creationId xmlns:a16="http://schemas.microsoft.com/office/drawing/2014/main" id="{E7763E8D-5C7A-3BB8-ACB4-1DB448CC139A}"/>
              </a:ext>
            </a:extLst>
          </p:cNvPr>
          <p:cNvSpPr txBox="1"/>
          <p:nvPr/>
        </p:nvSpPr>
        <p:spPr>
          <a:xfrm>
            <a:off x="7154944" y="15388"/>
            <a:ext cx="5062194" cy="646331"/>
          </a:xfrm>
          <a:prstGeom prst="rect">
            <a:avLst/>
          </a:prstGeom>
          <a:noFill/>
        </p:spPr>
        <p:txBody>
          <a:bodyPr wrap="square" rtlCol="0">
            <a:spAutoFit/>
          </a:bodyPr>
          <a:lstStyle/>
          <a:p>
            <a:r>
              <a:rPr lang="en-US" b="1" i="1" dirty="0">
                <a:solidFill>
                  <a:schemeClr val="accent6"/>
                </a:solidFill>
              </a:rPr>
              <a:t>Your vote is your voice, and your voice is your power                                                    </a:t>
            </a:r>
            <a:r>
              <a:rPr lang="en-US" sz="1800" b="1" i="1" dirty="0">
                <a:solidFill>
                  <a:schemeClr val="bg1"/>
                </a:solidFill>
              </a:rPr>
              <a:t>⇨ </a:t>
            </a:r>
            <a:r>
              <a:rPr lang="en-US" b="1" i="1" dirty="0">
                <a:solidFill>
                  <a:schemeClr val="bg1"/>
                </a:solidFill>
              </a:rPr>
              <a:t>Kamala Harris</a:t>
            </a:r>
          </a:p>
        </p:txBody>
      </p:sp>
      <p:sp>
        <p:nvSpPr>
          <p:cNvPr id="8" name="TextBox 7">
            <a:extLst>
              <a:ext uri="{FF2B5EF4-FFF2-40B4-BE49-F238E27FC236}">
                <a16:creationId xmlns:a16="http://schemas.microsoft.com/office/drawing/2014/main" id="{F71B7BDE-920F-9E62-594B-FD8E7D5DB93A}"/>
              </a:ext>
            </a:extLst>
          </p:cNvPr>
          <p:cNvSpPr txBox="1"/>
          <p:nvPr/>
        </p:nvSpPr>
        <p:spPr>
          <a:xfrm>
            <a:off x="6315959" y="6334780"/>
            <a:ext cx="5876041" cy="523220"/>
          </a:xfrm>
          <a:prstGeom prst="rect">
            <a:avLst/>
          </a:prstGeom>
          <a:noFill/>
        </p:spPr>
        <p:txBody>
          <a:bodyPr wrap="square" rtlCol="0">
            <a:spAutoFit/>
          </a:bodyPr>
          <a:lstStyle/>
          <a:p>
            <a:r>
              <a:rPr lang="en-US" sz="1400" b="1" dirty="0">
                <a:latin typeface="Segoe UI Semibold" panose="020B0702040204020203" pitchFamily="34" charset="0"/>
                <a:cs typeface="Segoe UI Semibold" panose="020B0702040204020203" pitchFamily="34" charset="0"/>
              </a:rPr>
              <a:t>Note: Before calculating the seats of INDIA alliance Parties, initially we have to know that how &amp; which parties are there in INDIA alliance.</a:t>
            </a:r>
          </a:p>
        </p:txBody>
      </p:sp>
    </p:spTree>
    <p:extLst>
      <p:ext uri="{BB962C8B-B14F-4D97-AF65-F5344CB8AC3E}">
        <p14:creationId xmlns:p14="http://schemas.microsoft.com/office/powerpoint/2010/main" val="30195855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133</TotalTime>
  <Words>952</Words>
  <Application>Microsoft Office PowerPoint</Application>
  <PresentationFormat>Widescreen</PresentationFormat>
  <Paragraphs>88</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Aptos</vt:lpstr>
      <vt:lpstr>Aptos Display</vt:lpstr>
      <vt:lpstr>Arial</vt:lpstr>
      <vt:lpstr>Calibri</vt:lpstr>
      <vt:lpstr>Consolas</vt:lpstr>
      <vt:lpstr>Segoe UI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Dhanunjay Revalla</dc:creator>
  <cp:lastModifiedBy>Dhanunjay Revalla</cp:lastModifiedBy>
  <cp:revision>10</cp:revision>
  <dcterms:created xsi:type="dcterms:W3CDTF">2024-09-20T12:59:01Z</dcterms:created>
  <dcterms:modified xsi:type="dcterms:W3CDTF">2024-09-21T10:16:30Z</dcterms:modified>
</cp:coreProperties>
</file>